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2.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8" r:id="rId2"/>
    <p:sldId id="278" r:id="rId3"/>
    <p:sldId id="279" r:id="rId4"/>
    <p:sldId id="280" r:id="rId5"/>
    <p:sldId id="281" r:id="rId6"/>
    <p:sldId id="282" r:id="rId7"/>
    <p:sldId id="303" r:id="rId8"/>
    <p:sldId id="264" r:id="rId9"/>
    <p:sldId id="265" r:id="rId10"/>
    <p:sldId id="283" r:id="rId11"/>
    <p:sldId id="284" r:id="rId12"/>
    <p:sldId id="285" r:id="rId13"/>
    <p:sldId id="286" r:id="rId14"/>
    <p:sldId id="304" r:id="rId15"/>
    <p:sldId id="310" r:id="rId16"/>
    <p:sldId id="323" r:id="rId17"/>
    <p:sldId id="270" r:id="rId18"/>
    <p:sldId id="311" r:id="rId19"/>
    <p:sldId id="312" r:id="rId20"/>
    <p:sldId id="313" r:id="rId21"/>
    <p:sldId id="314" r:id="rId22"/>
    <p:sldId id="272" r:id="rId23"/>
    <p:sldId id="277" r:id="rId24"/>
    <p:sldId id="275" r:id="rId25"/>
    <p:sldId id="322" r:id="rId26"/>
    <p:sldId id="321" r:id="rId27"/>
    <p:sldId id="324" r:id="rId28"/>
    <p:sldId id="268" r:id="rId29"/>
    <p:sldId id="269" r:id="rId30"/>
    <p:sldId id="325" r:id="rId31"/>
    <p:sldId id="317" r:id="rId32"/>
    <p:sldId id="318" r:id="rId33"/>
    <p:sldId id="319" r:id="rId34"/>
    <p:sldId id="320"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15" r:id="rId5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17F9E3DD-5AFA-4CFB-A4E7-0BC68200E2B3}">
          <p14:sldIdLst>
            <p14:sldId id="258"/>
            <p14:sldId id="278"/>
            <p14:sldId id="279"/>
            <p14:sldId id="280"/>
            <p14:sldId id="281"/>
            <p14:sldId id="282"/>
            <p14:sldId id="303"/>
            <p14:sldId id="264"/>
            <p14:sldId id="265"/>
            <p14:sldId id="283"/>
            <p14:sldId id="284"/>
            <p14:sldId id="285"/>
            <p14:sldId id="286"/>
            <p14:sldId id="304"/>
            <p14:sldId id="310"/>
            <p14:sldId id="323"/>
            <p14:sldId id="270"/>
            <p14:sldId id="311"/>
            <p14:sldId id="312"/>
            <p14:sldId id="313"/>
            <p14:sldId id="314"/>
          </p14:sldIdLst>
        </p14:section>
        <p14:section name="Раздел без заголовка" id="{5F607873-B3B9-4804-936F-A022421BB6BB}">
          <p14:sldIdLst>
            <p14:sldId id="272"/>
            <p14:sldId id="277"/>
            <p14:sldId id="275"/>
            <p14:sldId id="322"/>
            <p14:sldId id="321"/>
            <p14:sldId id="324"/>
            <p14:sldId id="268"/>
            <p14:sldId id="269"/>
            <p14:sldId id="325"/>
            <p14:sldId id="317"/>
            <p14:sldId id="318"/>
            <p14:sldId id="319"/>
            <p14:sldId id="320"/>
            <p14:sldId id="287"/>
            <p14:sldId id="288"/>
            <p14:sldId id="289"/>
            <p14:sldId id="290"/>
            <p14:sldId id="291"/>
            <p14:sldId id="292"/>
            <p14:sldId id="293"/>
            <p14:sldId id="294"/>
            <p14:sldId id="295"/>
            <p14:sldId id="296"/>
            <p14:sldId id="297"/>
            <p14:sldId id="298"/>
            <p14:sldId id="299"/>
            <p14:sldId id="300"/>
            <p14:sldId id="301"/>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02" autoAdjust="0"/>
    <p:restoredTop sz="63138" autoAdjust="0"/>
  </p:normalViewPr>
  <p:slideViewPr>
    <p:cSldViewPr snapToGrid="0">
      <p:cViewPr>
        <p:scale>
          <a:sx n="50" d="100"/>
          <a:sy n="50" d="100"/>
        </p:scale>
        <p:origin x="350" y="1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5.wmf"/></Relationships>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1:54.3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5856 6385 0,'18'-17'109,"17"17"-77,0 0-17,-17 0-15,35 0 16,17 0-1,19 0 1,-54 0 0,35 17-1,160-17 1,299 53 0,71-53-1,-301 0 1,-246 0 109,-35 0-125,-18-17 15,88 17 48,-70 0-32,105 0-31,-70 0 0,35 0 16,-70 0-1,0 0 17,-1 0-17,1 0 79,0 0-78,52 0 46,18 0-62,-35 0 16,230 0-1,-1 17 1,-141 1 0,-123-18 46,52 0-46,54 0-1,-1 0 1,0 0-16,-105 0 16,35 0-1</inkml:trace>
</inkml:ink>
</file>

<file path=ppt/ink/ink1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3:44.8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12471 7391 0,'88'0'125,"71"0"-125,70-18 31,-194 18-16,177 18 17,-159-1-17,53 1-15,-53 0 0,88-1 32,17 36-17,-140-53 1,141 0-1,-53 18 1,-71-18 0,-17 0-1,-1 17 1</inkml:trace>
</inkml:ink>
</file>

<file path=ppt/ink/ink1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4:39.8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10848 7532 0,'18'0'47,"70"0"-47,-71 0 16,124 17 0,-70-17-1,-36 18 1,-17-18-1,17 0 17,124 0-17,-53 0 1,35 0 0,-88 0-1,-18 18 16,0-18 16,18 0-47,-35 0 32,0 0-32,35 0 15,-18 0-15,18 0 31,-36 0-31</inkml:trace>
</inkml:ink>
</file>

<file path=ppt/ink/ink1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4:01.94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6473 6050 0,'89'0'31,"-19"0"-16,18-18 1,-52 18 15,34 0 1,89 0-17,88 0 1,-159 0-1,89 18 1,-1 0 15,-141-18 1,-17 0-32,52 0 15,-34 0 1,17 35-1,35 0 1,-53-35 0,18 18 15,-35-18-31,-1 0 31,1 0-31</inkml:trace>
</inkml:ink>
</file>

<file path=ppt/ink/ink1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4:10.4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23883 6332 0,'53'0'94,"-35"0"-78,52 0-16,71 0 31,-105 0-15,16 0-1,1 18 1,0-18-1,-17 0 1,-19 0 0,71-35 15,-70 35 47,0 0-31,17 0-31,-35 17-1,35 1 1,36 0-1,-36-18-15,18 17 16,0-17 0,-18 0-1</inkml:trace>
</inkml:ink>
</file>

<file path=ppt/ink/ink1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6:40.2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23460 4110 0,'17'0'31,"54"-18"-16,264-17 17,-264 0-17,34 17 17,-34 0-17,17 18 1,53-17-16,18 17 15,247-18 1,282-17 15,-371 52-15,-105-17-16,123 36 31,-35-19-15,141 89-1,-71-18 1,-52 1 0,-124-72-1,-106-17 1,-53 0 46,36 0-46,17 0 0,53 0-1,-70 0 1,-18-17 0,-18 17-1,88 0 1,-70 0-1,35 0 1,-52 0 0,-1 0 46,0 0-46,-35-18-16</inkml:trace>
</inkml:ink>
</file>

<file path=ppt/ink/ink1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8:12.8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13212 6421 0,'0'-18'46,"0"0"17,-36 18-47,1 0-1,-53 0 1,70 0-16,-88 18 31,0 17-31,-35 36 16,-194 123 15,-18 53-15,248-194-1,-72 141 16,124-124-31,18-17 16,0 0-16,-36 106 16,54-36 15,-1-87-31,0 105 31,1-53-15,-1 35-1,18-70 1,-18 0 0,18 0-16,0 71 31,0-89-15,36 18-1,87 53 1,-70-18-1,-35-35 1,140 105 15,-122-105-15,140 88-16,-88-35 16,-17-53 15,-36-35-16,18-1 1,-18 19 0,71 17-1,0-36 1,-71-17 0,36 0-1,-1 0 1,-52 0-1,247-35 1,-1 35 15,-105-18-15,-53 18 0,-18 0-1,-53 0-15,53 0 31,159 36-31,159-36 32,-177 0-32,406-71 31,-194 1-15,-194 52-1,-123 18 1,176-18-1,-230 18 1,-17-17 0,-18 17-1,-17 0 17,70 0-17,0-18 1,18 0-16,124-52 15,-142-1 17,-35 18-17,-18-17 1,-35-71 0,-53-36-1,18 89 1,35 18 15,-18-19-31,-17-34 16,17-18 15,18 35-31,0-123 31,0 176-31,0-18 31,0 18-31,-53-141 32,-88-35-17,106 70 1,-247-229 0,-177-123-1,53 193 1,-88 71-1,142 88 1,193 106 0,71 53 31,35 0-47,-53 0 15,-353-17 1,265-1 15,141 18-31,0 0 63,-70 18-63,-53 52 15,-160 1 1,178-36-1,52 18 1,88-53 0</inkml:trace>
</inkml:ink>
</file>

<file path=ppt/ink/ink1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8:16.0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23213 9102 0,'0'0'0,"-53"0"15,-35 0 1,17 0-1,-70 0 1,123 0 31,-35 0-31,-17 0-16,-124 0 31,88 0-31,-17 0 15,-1 35-15,-511 177 32,-370 140-17,528-122 1,248-160 0,-53 107 15,264-160 31,-17 54-15,35 17-31,-71 124-1,71 229 1,0-230-16,142 72 31,-37-125-15,-52-105 0,18 0-1,-36-18 1,0 1-1,36 34-15,35 36 32,105 35-17,-105-123 1,35 17-16,-35-17 31,-88-18-15,123 17-1,-70-17-15,193 0 32,-35 0-17,636-105 1,-654 87 0,142-88-1,-265 88 1,53-17-1,-35 18 1,106-1 0,105-17 15,-228 17-15,-36-17-1,-36 35-15,36-36 16,159-17 15,-71 1-15,-71 34-1,36-17 1,-70 17 0,-1 18 62,18-35-63,-36 35-15,107-36 32,-71 19-17,0-18-15,141-89 31,-124 71-15,-34 0-16,87-176 16,-105 105-1,35-70 1,-71-141 0,-106 71-1,-52-71 16,123 264-15,53 36-16,-17 17 16,-1 0-1,-123-87 17,-124-1-17,195 53 1,-195-159-1,230 177 1,0 0 0,-71-36-1,-53-17 1,0 17 0,36 36-1,105 35 1,-35-18-1,36 18 95,-19 0-95,19 0 1,-1 0 0,0 0-16,1 0 15,-72 0 1,-87-17 0,106 17-1,-1 0 1,53 0-1</inkml:trace>
</inkml:ink>
</file>

<file path=ppt/ink/ink1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8:22.6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13070 5274 0,'-17'0'63,"-1"18"-47,0 17-16,-34-17 31,16-1-31,-52 36 15,70-18 1,-17 1-16,-18 17 31,18 0-15,-18 35 0,18-35-1,-142 141 1,142-159-1,-18 71 1,0-71 0,36 0-1,-1-17 17,0 0-32,-35 17 46,1 35-30,34 1 0,-35-18-16,-18 35 31,54-35-15,-1-35-16,18 17 15,-53 35 1,0-17 15,53-35-15,-17 0-1,-19 35 63,-17-36-78,36 19 16,-36 16 0,53-34-1,-35 35-15,35-35 32</inkml:trace>
</inkml:ink>
</file>

<file path=ppt/ink/ink1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8:27.0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23918 6156 0,'0'0'0,"-17"0"47,-19 0-16,1 18-16,0-1 1,17 1 0,1 0-16,-230 211 31,158-141-15,37 0-1,-19 0 1,-70 124-1,106-88 1,-89 246 0,36-158-1,53-89 1,-1-35 0,19-35 15,-1 35-31,-17 18 31,35-53-31,-18 124 31,-35-54-31,36-35 16,-1 36-16,0 264 31,18-194-15,0-124-16,36 1 15,-19-53 1,36 17 0,0 0-1,0 18 1,141 0 15,-71-18 0,-105-35-15,88 18 0,70-1-1,36-17 1,-71 18 0,-35 0-1,-35-18 1,17 0-1,0 0 1,-18 0 0,36 35-16,282-35 15,-229-35 1,194-71 0,-177 18 15,-123-18-31,-35 88 15,141-123 17,35-106-17,-106 53 1,-35 88 0,0-17-16,-53 17 15,105-141 1,-34 0-1,0-70 1,-1 17 0,1-18-1,-71 54 1,0 193 0,0 1 15,-18 34-16,0-17-15,-52-17 32,-107-54-17,36 54 1,53-18 0,-18 52-1,-17-34 1,35 17 15,17 18-31,-52-1 16,17-17-1,-18 36 17,71-1-32,-17 0 31,35 1-16,17 17-15,-53 0 32,36 0-17,-71 0 1,71 0 15,17 17-15,-17-17 15,17 0-15,-34 0 77,16 0-93,-52 18 16,35-18 0,0 18-1,-17-1-15,34 1 32,1 17 155,-18 1-187,-35-36 16,53 17-1,-18 18 1,0-35 0,18 36-1,-1-19 1,-34 1-1,-18 0 1,35-18 0,35 0-1,-35 17 1</inkml:trace>
</inkml:ink>
</file>

<file path=ppt/ink/ink1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9:03.4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17392 2928 0,'35'18'47,"18"-18"-31,0 0-16,35 0 15,71 0 1,-71 17 0,388-17-1,-352 18 1,723 17-1,87 18 1,654 35 0,-318-17-1,-670 123 17,-477-176-32,-105-18 31,-1 0 359,1 0-358</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1:57.9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21484 5856 0,'18'0'78,"17"0"-62,-17 0-1,70 35-15,-18-17 32,1 0-32,0-1 15,17 1 1,35-18-1,36 0 1,106 0 0,-177 18-1,-71-1 17,1-17 14,17 0-30,18 0 0,71 0-16,-18-17 15,-36 17 1,-52 0 0,17 0 46,18 0-62,-35 0 16,17 0-16,-18 0 31,54 35 0,53-35-31,-1 0 16,0 0-1,89 0 1,0 0 0,-142-18-1,-34 1 17,-1 17-17,35-18-15,-17 18 16,71-35-1,-54 17 1,-34 18 0,-19 0 15,1 0 0,35-18-15,-35 1-1,-1 17 1,36 0 0,53 0-1,-88 0 48,-1 0-32,1 0 0,17 0 1,-17 0-1,17 0-16,-17 17-15,17-17 16,53 0 15,-17 18-31,-1-18 16,54 0 0,-36 0-16,35 0 15,-52 0 1,-18 0-1,-18 0 1,-17 0 0,52 18 15,19-18-15,-19 0-1,-35 0 1,18 0-1,0 0 1,-35 0 15,-1 0-15,19 0 0,34 0-1,124 35 1,-88-35-1,-35 0 1,17 18 0,-70-18 15,17 0-31,18 0 16,-18 0-1,71 0 1,17 17-1,36-17 1,-88 18 0,-36-18-1,106 0 1,0 0 0,36 0-1,-89 0 1,-71 0-1,1 0 1,0 0 47,-1 0 30,1 0-77,0 0 0,-18 17-1,17-17 1,1 0-16,-1 18 15,107 0 1,-36-1 0,36 1-1,34 17 17,-87-17-17,-36-18 1,-17 0-1,17 0 1,0 0 0,-17 0-1,17 0 1,-17 0 109,0 0-125</inkml:trace>
</inkml:ink>
</file>

<file path=ppt/ink/ink2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9:05.4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7708 2364 0,'18'0'156,"-1"0"-109,1 0-31,53 17 15,17-17-16,-18 36-15,318 34 16,-299-70 0,87 18-1,-35-18 1,-35 0 0,-71 0-1,1 0 63,16 0-78,-16 0 16,17 0 15,0 0-15,-36 0-1,36 0-15,441 0 47,-71 0-31,-299 0 0,-107 17 109</inkml:trace>
</inkml:ink>
</file>

<file path=ppt/ink/ink2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9:09.7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3016 5609 0,'18'-17'110,"0"17"-95,17 0 1,18 0 0,88 0-1,106 0 1,-159 0 0,-53 0-1,-17 0 16,70 0-15,-35 0-16,176 0 16,142 0-1,-195 0 17,-141 0-32,18 0 15,-35 0 48,70 35-48,-53-18 1,-17-34 125</inkml:trace>
</inkml:ink>
</file>

<file path=ppt/ink/ink2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9:12.8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28099 8696 0,'35'-18'31,"53"18"-15,-53 0-16,54 0 31,-54 0-31,159 18 31,-53-18-15,106 71-1,-159-71 1,53 0 0,71 0-1,-141 17 1,-36-17 0,18 0-1,-18 0 16,-17 18-15,123-18-16,123 0 16,-52 17 15,35 1-15,-35-18-1,52 0 1,-211 0-16,-18-18 15,54 18 1,105-52 0,0 34-1,70-53 1,-246 71 15</inkml:trace>
</inkml:ink>
</file>

<file path=ppt/ink/ink2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9:15.1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27834 2787 0,'18'-18'16,"-1"18"-1,1 0 1,0 0 0,35 18-1,0 0 16,-36-18-31,354 0 32,-283-18-32,176-53 31,-228 54-15,-19-1-1,1 0 16,17 18 16,71-17-31,35 17 0,-53 0-1,159-71 1,88 18 15,-229 53-15,-18 0-16,-70 0 15,0 0 17,-1 0-1,-17-17-16,36-1 1,-19 18 0,1 0-1,17-18 1,36-17 15,-18 18-15</inkml:trace>
</inkml:ink>
</file>

<file path=ppt/ink/ink2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9:21.3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17392 14764 0,'0'-18'15,"53"36"17,-36-1-32,230 54 31,89-53-15,-107-18-16,476 0 31,-581 0-16,52-18-15,-70-17 16,-18 35 0,-17 17-1,-53-17 1,52 18 15,-52-18-15,52 18-1,71 17 1,-123-35 0,123 0-1,-70 17 1,35-17-16,140 0 16,-104 0-1,69 0 16,-193 0-31,70 0 32</inkml:trace>
</inkml:ink>
</file>

<file path=ppt/ink/ink2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9:35.3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23742 3298 0,'0'0'0,"653"142"32,-160-37-17,-210-69-15,493 34 32,-547-70-17,-35 0 1,-176 0 15,-1 0-31,54 18 16,0 17-16,52-35 15,36 0 1,-53 0 0,-18 0-1,-71 0 79,19 0-78,-19-17-1,1-1 48,17 18-48,-17 0-15,0 0 16,158-18 0,-17 1-16,-36-36 31,-105 53-31,17-18 15,-35 0 64,18 1-64,-18-1 1,17 0 15,-17 1 0,18-1 32,-18 1-32,18 17 0,-1-18-31,-17 0 16</inkml:trace>
</inkml:ink>
</file>

<file path=ppt/ink/ink2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9:38.4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18662 6773 0,'18'0'32,"-1"0"-17,71 18 1,177 0 15,-194-18-31,-1 0 16,212-18 15,-211 0-15,-53 1-1,228-1 1,-122 0-1,52-52-15,-17 70 16,159-71 0,-160 71-1,-140 0 1,17-17 0,-17 17 46,17 0-62,-17 0 16,-1-18 140</inkml:trace>
</inkml:ink>
</file>

<file path=ppt/ink/ink2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9:39.7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24500 6421 0,'-17'0'15,"34"0"79,36 0-94,36 0 16,140 52-1,106 54 1,-141-53 0,441 106 15,71-88-16,-495-19 1,-17 1 0,-123-53-1,-36 0 1,-17 0 125</inkml:trace>
</inkml:ink>
</file>

<file path=ppt/ink/ink2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9:43.8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1429 18133 0,'17'17'125,"36"-17"-125,18 0 15,-18 0-15,141 0 32,17 0-17,-52 0 1,-71-17 0,-17 17-16,35-36 15,-89 36 1,36 0-1,-35 0 17,0 0-1,-1 0-15,19 0-16,87 0 31,-88 0-31,1 0 31,16 0-15,19 0-1,35-35 1,35-18 0,-70 36-1,52-36 1,-105 53-1,17 0 1</inkml:trace>
</inkml:ink>
</file>

<file path=ppt/ink/ink2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9:46.8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17727 18115 0,'18'18'31,"-1"-18"-15,19 0 0,-19 0-1,19 0 17,-1 0-17,-18 0 16,1 17-15,35-17 62,35 0-78,0 0 16,124 0-1,-71-17 17,-53 17-32,-70 0 15,0-18 1,-1 18 15,19-18-15,87 1-1,18 17-15,71 0 32,-159-18-17,-36 18 17,1 0-17,0 0 16,70 0-31,0 0 16,36 0 0,-72 0-1,37 0 17,-1 0-32,-53 0 0,71 0 31,-36 18-31,72-18 31,-107 0-15,18 17 62,0-17-63,-36 0 1,36 0 0,0 18-16,35-18 31,-70 0-15,-18 18-1</inkml:trace>
</inkml:ink>
</file>

<file path=ppt/ink/ink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2:05.3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5680 6315 0,'17'0'140,"19"0"-124,17 0-16,-1 0 16,-34 0-1,35 0 1,-35 17 0,-1-17 30,1 0-46,70 0 32,-88 18-17,35-18 1,-17 0 0,35 0 15,18 0-16,17 0 1,-53 0 0,0 0 656,18 0-657,0 18 79,-18 17-94,54-17 31,-37-1-31,-34-17 16,0 0-16,52 18 15,-34-18 17,17 17-17,-18-17 1,-18 0 0,1 0-1,70 0 1,-52 0-1,-19 0-15,36 0 16,18 0 0,-18 0-1,-36 18 32,18-18-16,36 0-15,0 18-16,34-18 31,-69 17-15,17-17 0,-36 0-1,1 0 1,17 0-1,36 0 1,-54 0 0,19 0-16,-19 0 15,19 0 1,-36-17 0,52 17-1,19 0 1,53-18-1,-54 18 17,1 0-17,-54 0 17,1 0-32,0 0 15,-1 0 48,1 0-48,35 0 1,-36 0 0</inkml:trace>
</inkml:ink>
</file>

<file path=ppt/ink/ink3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9:52.2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13176 7373 0</inkml:trace>
</inkml:ink>
</file>

<file path=ppt/ink/ink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2:34.8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20549 5644 0,'18'0'93,"0"0"-77,123 18-16,123 35 16,142 18-1,-141-1-15,176 1 16,35-54 15,-300-17-31,177 0 16,-212 0 15,-123 0-15,-54 0 249,19 0-218,-1 0-31,0 0-1,1 0 1</inkml:trace>
</inkml:ink>
</file>

<file path=ppt/ink/ink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2:37.9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21255 5680 0,'53'0'78,"53"0"-78,52 0 32,-105 0-32,71 0 31,-89 0-31,53 17 16,-35-17-1,0 0 1,35 0-1,36 0 17,-71 0-17,-18 0 1,88-17 0,-105-1-1,17-17 1,1 35-1,-19-35 17,-17 17 46,-17 18 78,-36 0-140,35 0-16,-35 0 15,35 0-15,-17 0 32,18 0 14,-19 0-46,-122 0 16,-1-18-16,-494 18 31,565 0-15,0 0 15,52 0 0,-52-17-15,-106-54-16,-264 89 31,281-18-31,36 17 16,141 1 281,106-18-282,-71 0-15,159 18 16,-106-18 0,248 0-1,-178 53 1,-17-53 0,-70 0-1,0 17 1,17-17-1,-71 0 17,1 0-32,0 0 31,-1 0-15,1 0 15,53 0-16,175-17 1,1-1 0,-35 0-1,-71-17-15,247-36 32,-370 71-17,-18-17 95,-18-1-95,1 18-15,-54 0 16,36-18-1,17 18 48,-52-35-47,-19 0-16,19 17 15,52 18 1,18-17-16,-17 17 31,-19 0 47,-34 0-62,34 0-16,1 0 15,-71-53 1,71 35 0,0 18-1,-53 0 1,-36-35 0,-17 35-1,-159 0 1,88 106-1,107-106 17,87 0-32,0 0 62,1 0-46,-19 0-1,-34 35 1</inkml:trace>
</inkml:ink>
</file>

<file path=ppt/ink/ink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2:40.6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20302 5098 0,'18'0'16,"17"0"0,-17 0-1,105 0 1,-70 0-1,-17 0 1,-19 0 15,1 0-15,17 0-16,177 0 16,-71 0-1,300 0 1,-265 0-1,-70-53-15,88 35 32,-159 18-17,-17 0 1,35 0 78,0 18-79,0 17-15,0-35 16,-18 0 0,-17 0 15,-54 0 375,19 0-390,-54 0-16,1-18 15,-89 1 1,-123-89 0,-36 53 15,265 35-31,0 18 0,18 0 140,17 0-108,-17 0-17,17 0 1,-17 0 15,18 0 63,-1 0-63,-17 36-15,17-19-1,0 1 1,1-18 0,-1 0 77,-35 0-77,36 18-16,-1-18 31,0 35-15,-35-18 15,0-17-15,-105 18 15,122 0 172,36 35-109,-35 17-94,35-17 16,0-18-16,-18 54 31</inkml:trace>
</inkml:ink>
</file>

<file path=ppt/ink/ink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3:04.7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2064 5503 0,'17'-17'63,"1"17"-63,105 0 16,812 17 15,-670 36-16,-18 0-15,141 18 16,-212-36 0,459 124-1,-282-159 1,70 88 15,177-70-31,-282 70 31,-195-88-31,-105 0 32,-1 0 30,1 0-62,35-18 16,-18 18-1,53 0 1,283-18 0,17-87-1,0 105 1,-265 0 0,54-18-1,-54 18 1,-52 0 15,17 0-31,-53 0 31,18-18-15,0 18 0,35 0-1,124 0 1,-124 0-1,-53 0 1,-17 0 0,0 0-1,52 0 1,19-17 0,-19-1-1,71-17 16,-17 0-31,52 17 32,-141 0-17,18 18 1,-35-17 0,70 17-1,-35 0 1,70-36-1,-17-17 1,-106 36 0,53-18-1,-35 17 17,17 18-17,0-35 1,159-1 15,-176 36-31,0 0 31,17-17 16,-17 17-31,17 0-1,-17 0 1,-18-18 0,17 18 15</inkml:trace>
</inkml:ink>
</file>

<file path=ppt/ink/ink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3:10.07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1341 12876 0,'35'0'141,"0"0"-125,-17 0-1,17 0 1,0 0 0,71 0-1,194 0 1,741 177-1,-389-54 17,-458-70-17,-176-53 79,0 0 15,17 0-109,35 0 16,248-70 0,-195 70-1,-70 0-15,282 0 16,-193-18 0,105 0-1,-177 1 1,-52 17 15,70 0-15,212-106-1,-212 106 1,159-18 0,0-17 15,-194 17-31,35 18 0,-53-17 31,18 17-31,194-36 31,-123 36-15,-54-53 0,1 18-1,35 18 1,-54-1-1,37 0 1,193 1 0,0-72 15,-158 54-31,-54 35 31,-52 0-15,-1 0-1,19 0 1,-19 0 0,1 0-1,194 0 1,-159 0 0,141 0-1,-142 0 1,72 0-1,-71 0 1,0 0 0,0 0 15,-18 0-15,18 0-16,-35 0 31,17 0-16</inkml:trace>
</inkml:ink>
</file>

<file path=ppt/ink/ink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0-10-26T13:33:15.3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6227 17780 0,'17'18'156,"18"-18"-156,-17 0 16,70 0 0,106-18-1,-123 18 1,176-35-1,-106 35 1,53 0 15,-141 0-31,0 0 16,-36 0 0,125 0-1,16 0 16,-105 0-15,-18-36-16,230 36 16,88 0-1,-300 0 1,476 53 0,-441-53-1,300 124 1,88-54-1,-176-52 1,-247-18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AEAF54-4D44-4492-BB56-9FA3539F2776}" type="datetimeFigureOut">
              <a:rPr lang="ru-RU" smtClean="0"/>
              <a:t>26.10.2020</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1717F6-BB99-4022-A43A-63EFC067F4D0}" type="slidenum">
              <a:rPr lang="ru-RU" smtClean="0"/>
              <a:t>‹#›</a:t>
            </a:fld>
            <a:endParaRPr lang="ru-RU"/>
          </a:p>
        </p:txBody>
      </p:sp>
    </p:spTree>
    <p:extLst>
      <p:ext uri="{BB962C8B-B14F-4D97-AF65-F5344CB8AC3E}">
        <p14:creationId xmlns:p14="http://schemas.microsoft.com/office/powerpoint/2010/main" val="1393469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kivy.org/#hom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olang.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BC1717F6-BB99-4022-A43A-63EFC067F4D0}" type="slidenum">
              <a:rPr lang="ru-RU" smtClean="0"/>
              <a:pPr/>
              <a:t>2</a:t>
            </a:fld>
            <a:endParaRPr lang="ru-RU"/>
          </a:p>
        </p:txBody>
      </p:sp>
    </p:spTree>
    <p:extLst>
      <p:ext uri="{BB962C8B-B14F-4D97-AF65-F5344CB8AC3E}">
        <p14:creationId xmlns:p14="http://schemas.microsoft.com/office/powerpoint/2010/main" val="2629449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BC1717F6-BB99-4022-A43A-63EFC067F4D0}" type="slidenum">
              <a:rPr lang="ru-RU" smtClean="0"/>
              <a:t>29</a:t>
            </a:fld>
            <a:endParaRPr lang="ru-RU"/>
          </a:p>
        </p:txBody>
      </p:sp>
    </p:spTree>
    <p:extLst>
      <p:ext uri="{BB962C8B-B14F-4D97-AF65-F5344CB8AC3E}">
        <p14:creationId xmlns:p14="http://schemas.microsoft.com/office/powerpoint/2010/main" val="1280075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err="1">
                <a:solidFill>
                  <a:schemeClr val="tx1"/>
                </a:solidFill>
                <a:effectLst/>
                <a:latin typeface="+mn-lt"/>
                <a:ea typeface="+mn-ea"/>
                <a:cs typeface="+mn-cs"/>
                <a:hlinkClick r:id="rId3"/>
              </a:rPr>
              <a:t>Kivy</a:t>
            </a:r>
            <a:r>
              <a:rPr lang="ru-RU" sz="1200" b="0" i="0" kern="1200" dirty="0">
                <a:solidFill>
                  <a:schemeClr val="tx1"/>
                </a:solidFill>
                <a:effectLst/>
                <a:latin typeface="+mn-lt"/>
                <a:ea typeface="+mn-ea"/>
                <a:cs typeface="+mn-cs"/>
              </a:rPr>
              <a:t> — это библиотека </a:t>
            </a:r>
            <a:r>
              <a:rPr lang="ru-RU" sz="1200" b="0" i="0" kern="1200" dirty="0" err="1">
                <a:solidFill>
                  <a:schemeClr val="tx1"/>
                </a:solidFill>
                <a:effectLst/>
                <a:latin typeface="+mn-lt"/>
                <a:ea typeface="+mn-ea"/>
                <a:cs typeface="+mn-cs"/>
              </a:rPr>
              <a:t>Python</a:t>
            </a:r>
            <a:r>
              <a:rPr lang="ru-RU" sz="1200" b="0" i="0" kern="1200" dirty="0">
                <a:solidFill>
                  <a:schemeClr val="tx1"/>
                </a:solidFill>
                <a:effectLst/>
                <a:latin typeface="+mn-lt"/>
                <a:ea typeface="+mn-ea"/>
                <a:cs typeface="+mn-cs"/>
              </a:rPr>
              <a:t>, имеющая открытый код, предназначенная для разработки кроссплатформенных GUI приложений. Она позволяет писать вам приложения с графическим интерфейсом на чистом </a:t>
            </a:r>
            <a:r>
              <a:rPr lang="ru-RU" sz="1200" b="0" i="0" kern="1200" dirty="0" err="1">
                <a:solidFill>
                  <a:schemeClr val="tx1"/>
                </a:solidFill>
                <a:effectLst/>
                <a:latin typeface="+mn-lt"/>
                <a:ea typeface="+mn-ea"/>
                <a:cs typeface="+mn-cs"/>
              </a:rPr>
              <a:t>Python</a:t>
            </a:r>
            <a:r>
              <a:rPr lang="ru-RU" sz="1200" b="0" i="0" kern="1200" dirty="0">
                <a:solidFill>
                  <a:schemeClr val="tx1"/>
                </a:solidFill>
                <a:effectLst/>
                <a:latin typeface="+mn-lt"/>
                <a:ea typeface="+mn-ea"/>
                <a:cs typeface="+mn-cs"/>
              </a:rPr>
              <a:t>, которые работают на основных платформах (</a:t>
            </a:r>
            <a:r>
              <a:rPr lang="ru-RU" sz="1200" b="0" i="0" kern="1200" dirty="0" err="1">
                <a:solidFill>
                  <a:schemeClr val="tx1"/>
                </a:solidFill>
                <a:effectLst/>
                <a:latin typeface="+mn-lt"/>
                <a:ea typeface="+mn-ea"/>
                <a:cs typeface="+mn-cs"/>
              </a:rPr>
              <a:t>Windows</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Linux</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MacOS</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Android</a:t>
            </a:r>
            <a:r>
              <a:rPr lang="ru-RU" sz="1200" b="0" i="0" kern="1200" dirty="0">
                <a:solidFill>
                  <a:schemeClr val="tx1"/>
                </a:solidFill>
                <a:effectLst/>
                <a:latin typeface="+mn-lt"/>
                <a:ea typeface="+mn-ea"/>
                <a:cs typeface="+mn-cs"/>
              </a:rPr>
              <a:t>, IOS).</a:t>
            </a:r>
            <a:endParaRPr lang="ru-RU" dirty="0"/>
          </a:p>
        </p:txBody>
      </p:sp>
      <p:sp>
        <p:nvSpPr>
          <p:cNvPr id="4" name="Номер слайда 3"/>
          <p:cNvSpPr>
            <a:spLocks noGrp="1"/>
          </p:cNvSpPr>
          <p:nvPr>
            <p:ph type="sldNum" sz="quarter" idx="5"/>
          </p:nvPr>
        </p:nvSpPr>
        <p:spPr/>
        <p:txBody>
          <a:bodyPr/>
          <a:lstStyle/>
          <a:p>
            <a:fld id="{BC1717F6-BB99-4022-A43A-63EFC067F4D0}" type="slidenum">
              <a:rPr lang="ru-RU" smtClean="0"/>
              <a:t>30</a:t>
            </a:fld>
            <a:endParaRPr lang="ru-RU"/>
          </a:p>
        </p:txBody>
      </p:sp>
    </p:spTree>
    <p:extLst>
      <p:ext uri="{BB962C8B-B14F-4D97-AF65-F5344CB8AC3E}">
        <p14:creationId xmlns:p14="http://schemas.microsoft.com/office/powerpoint/2010/main" val="3942057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dirty="0"/>
              <a:t>Начать практиковаться в </a:t>
            </a:r>
            <a:r>
              <a:rPr lang="ru-RU" sz="1200" dirty="0" err="1"/>
              <a:t>Go</a:t>
            </a:r>
            <a:r>
              <a:rPr lang="ru-RU" sz="1200" dirty="0"/>
              <a:t> можно на официальном сайте языка, где для этого есть специальный редактор — </a:t>
            </a:r>
            <a:r>
              <a:rPr lang="ru-RU" sz="1200" dirty="0" err="1"/>
              <a:t>Go</a:t>
            </a:r>
            <a:r>
              <a:rPr lang="ru-RU" sz="1200" dirty="0"/>
              <a:t> </a:t>
            </a:r>
            <a:r>
              <a:rPr lang="ru-RU" sz="1200" dirty="0" err="1"/>
              <a:t>Playground</a:t>
            </a:r>
            <a:r>
              <a:rPr lang="ru-RU" sz="1200" dirty="0"/>
              <a:t>. Здесь можно редактировать, выполнять и экспериментировать с </a:t>
            </a:r>
            <a:r>
              <a:rPr lang="ru-RU" sz="1200" dirty="0" err="1"/>
              <a:t>Go</a:t>
            </a:r>
            <a:r>
              <a:rPr lang="ru-RU" sz="1200" dirty="0"/>
              <a:t> без необходимости предварительно устанавливать что бы то ни было. При нажатии на кнопку </a:t>
            </a:r>
            <a:r>
              <a:rPr lang="ru-RU" sz="1200" dirty="0" err="1"/>
              <a:t>Run</a:t>
            </a:r>
            <a:r>
              <a:rPr lang="ru-RU" sz="1200" dirty="0"/>
              <a:t> код будет скомпилирован и выполнен на серверах </a:t>
            </a:r>
            <a:r>
              <a:rPr lang="ru-RU" sz="1200" dirty="0" err="1"/>
              <a:t>Google</a:t>
            </a:r>
            <a:r>
              <a:rPr lang="ru-RU" sz="1200" dirty="0"/>
              <a:t>, после чего отобразится результат </a:t>
            </a:r>
            <a:endParaRPr lang="ru-RU" dirty="0"/>
          </a:p>
        </p:txBody>
      </p:sp>
      <p:sp>
        <p:nvSpPr>
          <p:cNvPr id="4" name="Номер слайда 3"/>
          <p:cNvSpPr>
            <a:spLocks noGrp="1"/>
          </p:cNvSpPr>
          <p:nvPr>
            <p:ph type="sldNum" sz="quarter" idx="5"/>
          </p:nvPr>
        </p:nvSpPr>
        <p:spPr/>
        <p:txBody>
          <a:bodyPr/>
          <a:lstStyle/>
          <a:p>
            <a:fld id="{BC1717F6-BB99-4022-A43A-63EFC067F4D0}" type="slidenum">
              <a:rPr lang="ru-RU" smtClean="0"/>
              <a:t>31</a:t>
            </a:fld>
            <a:endParaRPr lang="ru-RU"/>
          </a:p>
        </p:txBody>
      </p:sp>
    </p:spTree>
    <p:extLst>
      <p:ext uri="{BB962C8B-B14F-4D97-AF65-F5344CB8AC3E}">
        <p14:creationId xmlns:p14="http://schemas.microsoft.com/office/powerpoint/2010/main" val="3569147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Ключевое слово </a:t>
            </a:r>
            <a:r>
              <a:rPr lang="en-US" sz="1200" u="sng" dirty="0">
                <a:solidFill>
                  <a:schemeClr val="accent1"/>
                </a:solidFill>
              </a:rPr>
              <a:t>package</a:t>
            </a:r>
            <a:r>
              <a:rPr lang="en-US" sz="1200" dirty="0"/>
              <a:t> </a:t>
            </a:r>
            <a:r>
              <a:rPr lang="ru-RU" sz="1200" dirty="0"/>
              <a:t>объявляет пакет, которому текущий код принадлежит</a:t>
            </a:r>
            <a:r>
              <a:rPr lang="en-US" sz="1200" dirty="0"/>
              <a:t>;</a:t>
            </a:r>
            <a:br>
              <a:rPr lang="en-US" sz="1200" dirty="0"/>
            </a:br>
            <a:r>
              <a:rPr lang="ru-RU" sz="1200" u="sng" dirty="0" err="1">
                <a:solidFill>
                  <a:schemeClr val="accent1"/>
                </a:solidFill>
              </a:rPr>
              <a:t>import</a:t>
            </a:r>
            <a:r>
              <a:rPr lang="ru-RU" sz="1200" dirty="0"/>
              <a:t> для уточнения пакетов, которые будут задействованы в коде</a:t>
            </a:r>
            <a:r>
              <a:rPr lang="en-US" sz="1200" dirty="0"/>
              <a:t>;</a:t>
            </a:r>
            <a:br>
              <a:rPr lang="en-US" sz="1200" dirty="0"/>
            </a:br>
            <a:r>
              <a:rPr lang="ru-RU" sz="1200" u="sng" dirty="0" err="1">
                <a:solidFill>
                  <a:schemeClr val="accent1"/>
                </a:solidFill>
              </a:rPr>
              <a:t>func</a:t>
            </a:r>
            <a:r>
              <a:rPr lang="ru-RU" sz="1200" dirty="0"/>
              <a:t> объявляет функцию, в данном случае это </a:t>
            </a:r>
            <a:r>
              <a:rPr lang="ru-RU" sz="1200" u="sng" dirty="0" err="1"/>
              <a:t>main</a:t>
            </a:r>
            <a:r>
              <a:rPr lang="ru-RU" sz="1200" dirty="0"/>
              <a:t>. Тело каждой функции обрамляется фигурными скобками {}</a:t>
            </a:r>
            <a:r>
              <a:rPr lang="en-US" sz="1200" dirty="0"/>
              <a:t>;</a:t>
            </a:r>
            <a:br>
              <a:rPr lang="en-US" sz="1200" dirty="0"/>
            </a:br>
            <a:r>
              <a:rPr lang="en-US" sz="1200" u="sng" dirty="0" err="1">
                <a:solidFill>
                  <a:schemeClr val="accent1"/>
                </a:solidFill>
              </a:rPr>
              <a:t>fmt.Println</a:t>
            </a:r>
            <a:r>
              <a:rPr lang="en-US" sz="1200" u="sng" dirty="0">
                <a:solidFill>
                  <a:schemeClr val="accent1"/>
                </a:solidFill>
              </a:rPr>
              <a:t>("Hello</a:t>
            </a:r>
            <a:r>
              <a:rPr lang="ru-RU" sz="1200" u="sng" dirty="0">
                <a:solidFill>
                  <a:schemeClr val="accent1"/>
                </a:solidFill>
              </a:rPr>
              <a:t> </a:t>
            </a:r>
            <a:r>
              <a:rPr lang="en-US" sz="1200" u="sng" dirty="0">
                <a:solidFill>
                  <a:schemeClr val="accent1"/>
                </a:solidFill>
              </a:rPr>
              <a:t>Go!");</a:t>
            </a:r>
            <a:r>
              <a:rPr lang="en-US" sz="1200" dirty="0"/>
              <a:t> </a:t>
            </a:r>
            <a:r>
              <a:rPr lang="ru-RU" sz="1200" dirty="0"/>
              <a:t>вызывает функцию для вывода текста из модуля </a:t>
            </a:r>
            <a:r>
              <a:rPr lang="en-US" sz="1200" dirty="0" err="1"/>
              <a:t>fmt</a:t>
            </a:r>
            <a:r>
              <a:rPr lang="en-US" sz="1200" dirty="0"/>
              <a:t>;</a:t>
            </a:r>
            <a:endParaRPr lang="ru-RU" sz="1200" dirty="0"/>
          </a:p>
          <a:p>
            <a:endParaRPr lang="ru-RU" dirty="0"/>
          </a:p>
        </p:txBody>
      </p:sp>
      <p:sp>
        <p:nvSpPr>
          <p:cNvPr id="4" name="Номер слайда 3"/>
          <p:cNvSpPr>
            <a:spLocks noGrp="1"/>
          </p:cNvSpPr>
          <p:nvPr>
            <p:ph type="sldNum" sz="quarter" idx="5"/>
          </p:nvPr>
        </p:nvSpPr>
        <p:spPr/>
        <p:txBody>
          <a:bodyPr/>
          <a:lstStyle/>
          <a:p>
            <a:fld id="{BC1717F6-BB99-4022-A43A-63EFC067F4D0}" type="slidenum">
              <a:rPr lang="ru-RU" smtClean="0"/>
              <a:t>32</a:t>
            </a:fld>
            <a:endParaRPr lang="ru-RU"/>
          </a:p>
        </p:txBody>
      </p:sp>
    </p:spTree>
    <p:extLst>
      <p:ext uri="{BB962C8B-B14F-4D97-AF65-F5344CB8AC3E}">
        <p14:creationId xmlns:p14="http://schemas.microsoft.com/office/powerpoint/2010/main" val="3734904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Arial" panose="020B0604020202020204" pitchFamily="34" charset="0"/>
              <a:buNone/>
            </a:pPr>
            <a:r>
              <a:rPr lang="ru-RU" sz="1200" dirty="0"/>
              <a:t>Язык </a:t>
            </a:r>
            <a:r>
              <a:rPr lang="ru-RU" sz="1200" dirty="0" err="1"/>
              <a:t>Go</a:t>
            </a:r>
            <a:r>
              <a:rPr lang="ru-RU" sz="1200" dirty="0"/>
              <a:t> (он же </a:t>
            </a:r>
            <a:r>
              <a:rPr lang="ru-RU" sz="1200" dirty="0" err="1">
                <a:hlinkClick r:id="rId3"/>
              </a:rPr>
              <a:t>Golang</a:t>
            </a:r>
            <a:r>
              <a:rPr lang="ru-RU" sz="1200" dirty="0"/>
              <a:t>) появился в 2009 году, когда уже были многоядерные процессоры. Вот почему этот ЯП построен с учетом параллелизма. У </a:t>
            </a:r>
            <a:r>
              <a:rPr lang="ru-RU" sz="1200" dirty="0" err="1"/>
              <a:t>Go</a:t>
            </a:r>
            <a:r>
              <a:rPr lang="ru-RU" sz="1200" dirty="0"/>
              <a:t> есть </a:t>
            </a:r>
            <a:r>
              <a:rPr lang="ru-RU" sz="1200" dirty="0" err="1"/>
              <a:t>goroutine</a:t>
            </a:r>
            <a:r>
              <a:rPr lang="ru-RU" sz="1200" dirty="0"/>
              <a:t> вместо потоков. Они потребляют только 2 Кб памяти. Таким образом, можно в любой момент активировать миллионы </a:t>
            </a:r>
            <a:r>
              <a:rPr lang="ru-RU" sz="1200" dirty="0" err="1"/>
              <a:t>горутин</a:t>
            </a:r>
            <a:r>
              <a:rPr lang="ru-RU" sz="1200" dirty="0"/>
              <a:t>. </a:t>
            </a:r>
            <a:r>
              <a:rPr lang="ru-RU" sz="1200" dirty="0" err="1"/>
              <a:t>Go</a:t>
            </a:r>
            <a:r>
              <a:rPr lang="ru-RU" sz="1200" dirty="0"/>
              <a:t> мощный инструмент в обработке параллелизма, как в C-языках и </a:t>
            </a:r>
            <a:r>
              <a:rPr lang="ru-RU" sz="1200" dirty="0" err="1"/>
              <a:t>Java</a:t>
            </a:r>
            <a:r>
              <a:rPr lang="ru-RU" sz="1200" dirty="0"/>
              <a:t>, но с сохранением естественности и красоты кода, как в </a:t>
            </a:r>
            <a:r>
              <a:rPr lang="ru-RU" sz="1200" dirty="0" err="1"/>
              <a:t>Erlang</a:t>
            </a:r>
            <a:r>
              <a:rPr lang="ru-RU" sz="1200" dirty="0"/>
              <a:t>.</a:t>
            </a:r>
          </a:p>
          <a:p>
            <a:r>
              <a:rPr lang="ru-RU" sz="1400" dirty="0" err="1"/>
              <a:t>Go</a:t>
            </a:r>
            <a:r>
              <a:rPr lang="ru-RU" sz="1400" dirty="0"/>
              <a:t> запускается на базовом оборудовании</a:t>
            </a:r>
          </a:p>
          <a:p>
            <a:r>
              <a:rPr lang="ru-RU" sz="1400" dirty="0"/>
              <a:t>Код на </a:t>
            </a:r>
            <a:r>
              <a:rPr lang="ru-RU" sz="1400" dirty="0" err="1"/>
              <a:t>Go</a:t>
            </a:r>
            <a:r>
              <a:rPr lang="ru-RU" sz="1400" dirty="0"/>
              <a:t> прост в обслуживании</a:t>
            </a:r>
          </a:p>
          <a:p>
            <a:r>
              <a:rPr lang="en-US" sz="1400" dirty="0"/>
              <a:t>Golang </a:t>
            </a:r>
            <a:r>
              <a:rPr lang="ru-RU" sz="1400" dirty="0"/>
              <a:t>поддерживается </a:t>
            </a:r>
            <a:r>
              <a:rPr lang="en-US" sz="1400" dirty="0"/>
              <a:t>Google</a:t>
            </a:r>
            <a:br>
              <a:rPr lang="ru-RU" sz="1800" dirty="0"/>
            </a:br>
            <a:endParaRPr lang="ru-RU" sz="1800" b="1" u="sng" dirty="0">
              <a:solidFill>
                <a:schemeClr val="accent1"/>
              </a:solidFill>
            </a:endParaRPr>
          </a:p>
          <a:p>
            <a:endParaRPr lang="ru-RU" dirty="0"/>
          </a:p>
        </p:txBody>
      </p:sp>
      <p:sp>
        <p:nvSpPr>
          <p:cNvPr id="4" name="Номер слайда 3"/>
          <p:cNvSpPr>
            <a:spLocks noGrp="1"/>
          </p:cNvSpPr>
          <p:nvPr>
            <p:ph type="sldNum" sz="quarter" idx="5"/>
          </p:nvPr>
        </p:nvSpPr>
        <p:spPr/>
        <p:txBody>
          <a:bodyPr/>
          <a:lstStyle/>
          <a:p>
            <a:fld id="{BC1717F6-BB99-4022-A43A-63EFC067F4D0}" type="slidenum">
              <a:rPr lang="ru-RU" smtClean="0"/>
              <a:t>34</a:t>
            </a:fld>
            <a:endParaRPr lang="ru-RU"/>
          </a:p>
        </p:txBody>
      </p:sp>
    </p:spTree>
    <p:extLst>
      <p:ext uri="{BB962C8B-B14F-4D97-AF65-F5344CB8AC3E}">
        <p14:creationId xmlns:p14="http://schemas.microsoft.com/office/powerpoint/2010/main" val="1954786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BC1717F6-BB99-4022-A43A-63EFC067F4D0}" type="slidenum">
              <a:rPr lang="ru-RU" smtClean="0"/>
              <a:t>50</a:t>
            </a:fld>
            <a:endParaRPr lang="ru-RU"/>
          </a:p>
        </p:txBody>
      </p:sp>
    </p:spTree>
    <p:extLst>
      <p:ext uri="{BB962C8B-B14F-4D97-AF65-F5344CB8AC3E}">
        <p14:creationId xmlns:p14="http://schemas.microsoft.com/office/powerpoint/2010/main" val="39726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Мгновенный обмен сообщениями (</a:t>
            </a:r>
            <a:r>
              <a:rPr lang="en-US" sz="1200" b="0" i="0" kern="1200" dirty="0">
                <a:solidFill>
                  <a:schemeClr val="tx1"/>
                </a:solidFill>
                <a:effectLst/>
                <a:latin typeface="+mn-lt"/>
                <a:ea typeface="+mn-ea"/>
                <a:cs typeface="+mn-cs"/>
              </a:rPr>
              <a:t>Instant messaging </a:t>
            </a:r>
            <a:r>
              <a:rPr lang="ru-RU" sz="1200" b="0" i="0" kern="1200" dirty="0">
                <a:solidFill>
                  <a:schemeClr val="tx1"/>
                </a:solidFill>
                <a:effectLst/>
                <a:latin typeface="+mn-lt"/>
                <a:ea typeface="+mn-ea"/>
                <a:cs typeface="+mn-cs"/>
              </a:rPr>
              <a:t>)(</a:t>
            </a:r>
            <a:r>
              <a:rPr lang="ru-RU" sz="1200" b="0" i="0" kern="1200" dirty="0" err="1">
                <a:solidFill>
                  <a:schemeClr val="tx1"/>
                </a:solidFill>
                <a:effectLst/>
                <a:latin typeface="+mn-lt"/>
                <a:ea typeface="+mn-ea"/>
                <a:cs typeface="+mn-cs"/>
              </a:rPr>
              <a:t>месенджер</a:t>
            </a:r>
            <a:r>
              <a:rPr lang="ru-RU" sz="1200" b="0" i="0" kern="1200" dirty="0">
                <a:solidFill>
                  <a:schemeClr val="tx1"/>
                </a:solidFill>
                <a:effectLst/>
                <a:latin typeface="+mn-lt"/>
                <a:ea typeface="+mn-ea"/>
                <a:cs typeface="+mn-cs"/>
              </a:rPr>
              <a:t>) - популярное приложение среди пользователей Интернета,</a:t>
            </a:r>
            <a:br>
              <a:rPr lang="ru-RU"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XMPP </a:t>
            </a:r>
            <a:r>
              <a:rPr lang="ru-RU" sz="1200" b="0" i="0" kern="1200" dirty="0">
                <a:solidFill>
                  <a:schemeClr val="tx1"/>
                </a:solidFill>
                <a:effectLst/>
                <a:latin typeface="+mn-lt"/>
                <a:ea typeface="+mn-ea"/>
                <a:cs typeface="+mn-cs"/>
              </a:rPr>
              <a:t>является протоколом обмена мгновенными сообщениями</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mn-lt"/>
                <a:ea typeface="+mn-ea"/>
                <a:cs typeface="+mn-cs"/>
              </a:rPr>
              <a:t> Простая архитектура XMPP, состоящая из сервера и двух клиентов.(представлена на рисунке )</a:t>
            </a:r>
            <a:br>
              <a:rPr lang="ru-RU" sz="1200" b="0" i="0" kern="1200" dirty="0">
                <a:solidFill>
                  <a:schemeClr val="tx1"/>
                </a:solidFill>
                <a:effectLst/>
                <a:latin typeface="+mn-lt"/>
                <a:ea typeface="+mn-ea"/>
                <a:cs typeface="+mn-cs"/>
              </a:rPr>
            </a:br>
            <a:r>
              <a:rPr lang="ru-RU" sz="1200" b="0" i="0" kern="1200" dirty="0">
                <a:solidFill>
                  <a:schemeClr val="tx1"/>
                </a:solidFill>
                <a:effectLst/>
                <a:latin typeface="+mn-lt"/>
                <a:ea typeface="+mn-ea"/>
                <a:cs typeface="+mn-cs"/>
              </a:rPr>
              <a:t> Клиент с уникальным именем связывается с другим клиентом с уникальным именем через связанный сервер. Каждый клиент реализует клиентскую форму протокола, где сервер обеспечивает возможность маршрутизации. Рисунок - иллюстрирует эту простую архитектуру. В этом случае каждый клиент является частью одного домена (</a:t>
            </a:r>
            <a:r>
              <a:rPr lang="ru-RU" sz="1200" b="0" i="0" kern="1200" dirty="0" err="1">
                <a:solidFill>
                  <a:schemeClr val="tx1"/>
                </a:solidFill>
                <a:effectLst/>
                <a:latin typeface="+mn-lt"/>
                <a:ea typeface="+mn-ea"/>
                <a:cs typeface="+mn-cs"/>
              </a:rPr>
              <a:t>discovery.nasa.guv</a:t>
            </a:r>
            <a:r>
              <a:rPr lang="ru-RU"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XMPP</a:t>
            </a:r>
            <a:r>
              <a:rPr lang="ru-RU" sz="1200" b="0" i="0" kern="1200" dirty="0">
                <a:solidFill>
                  <a:schemeClr val="tx1"/>
                </a:solidFill>
                <a:effectLst/>
                <a:latin typeface="+mn-lt"/>
                <a:ea typeface="+mn-ea"/>
                <a:cs typeface="+mn-cs"/>
              </a:rPr>
              <a:t>поддерживает так же </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групповые многопользовательские чаты. Благодаря </a:t>
            </a:r>
            <a:r>
              <a:rPr lang="ru-RU" sz="1200" b="0" i="0" kern="1200" dirty="0" err="1">
                <a:solidFill>
                  <a:schemeClr val="tx1"/>
                </a:solidFill>
                <a:effectLst/>
                <a:latin typeface="+mn-lt"/>
                <a:ea typeface="+mn-ea"/>
                <a:cs typeface="+mn-cs"/>
              </a:rPr>
              <a:t>многопортийному</a:t>
            </a:r>
            <a:r>
              <a:rPr lang="ru-RU" sz="1200" b="0" i="0" kern="1200" dirty="0">
                <a:solidFill>
                  <a:schemeClr val="tx1"/>
                </a:solidFill>
                <a:effectLst/>
                <a:latin typeface="+mn-lt"/>
                <a:ea typeface="+mn-ea"/>
                <a:cs typeface="+mn-cs"/>
              </a:rPr>
              <a:t> общению могут быть реализованы функции, аналогичные микроблогам, предоставляемым </a:t>
            </a:r>
            <a:r>
              <a:rPr lang="ru-RU" sz="1200" b="0" i="0" kern="1200" dirty="0" err="1">
                <a:solidFill>
                  <a:schemeClr val="tx1"/>
                </a:solidFill>
                <a:effectLst/>
                <a:latin typeface="+mn-lt"/>
                <a:ea typeface="+mn-ea"/>
                <a:cs typeface="+mn-cs"/>
              </a:rPr>
              <a:t>Twitter</a:t>
            </a:r>
            <a:r>
              <a:rPr lang="ru-RU" sz="1200" b="0" i="0" kern="1200" dirty="0">
                <a:solidFill>
                  <a:schemeClr val="tx1"/>
                </a:solidFill>
                <a:effectLst/>
                <a:latin typeface="+mn-lt"/>
                <a:ea typeface="+mn-ea"/>
                <a:cs typeface="+mn-cs"/>
              </a:rPr>
              <a:t>. Но текст не единственные данные, которые могут быть переданы через XMPP. Другие формы общения могут включать аудио, изображения и видео данные.</a:t>
            </a:r>
            <a:endParaRPr lang="ru-RU" dirty="0"/>
          </a:p>
        </p:txBody>
      </p:sp>
      <p:sp>
        <p:nvSpPr>
          <p:cNvPr id="4" name="Номер слайда 3"/>
          <p:cNvSpPr>
            <a:spLocks noGrp="1"/>
          </p:cNvSpPr>
          <p:nvPr>
            <p:ph type="sldNum" sz="quarter" idx="5"/>
          </p:nvPr>
        </p:nvSpPr>
        <p:spPr/>
        <p:txBody>
          <a:bodyPr/>
          <a:lstStyle/>
          <a:p>
            <a:fld id="{BC1717F6-BB99-4022-A43A-63EFC067F4D0}" type="slidenum">
              <a:rPr lang="ru-RU" smtClean="0"/>
              <a:t>7</a:t>
            </a:fld>
            <a:endParaRPr lang="ru-RU"/>
          </a:p>
        </p:txBody>
      </p:sp>
    </p:spTree>
    <p:extLst>
      <p:ext uri="{BB962C8B-B14F-4D97-AF65-F5344CB8AC3E}">
        <p14:creationId xmlns:p14="http://schemas.microsoft.com/office/powerpoint/2010/main" val="2713880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651766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C1717F6-BB99-4022-A43A-63EFC067F4D0}" type="slidenum">
              <a:rPr lang="ru-RU" smtClean="0"/>
              <a:t>16</a:t>
            </a:fld>
            <a:endParaRPr lang="ru-RU"/>
          </a:p>
        </p:txBody>
      </p:sp>
    </p:spTree>
    <p:extLst>
      <p:ext uri="{BB962C8B-B14F-4D97-AF65-F5344CB8AC3E}">
        <p14:creationId xmlns:p14="http://schemas.microsoft.com/office/powerpoint/2010/main" val="2488802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C1717F6-BB99-4022-A43A-63EFC067F4D0}" type="slidenum">
              <a:rPr lang="ru-RU" smtClean="0"/>
              <a:t>18</a:t>
            </a:fld>
            <a:endParaRPr lang="ru-RU"/>
          </a:p>
        </p:txBody>
      </p:sp>
    </p:spTree>
    <p:extLst>
      <p:ext uri="{BB962C8B-B14F-4D97-AF65-F5344CB8AC3E}">
        <p14:creationId xmlns:p14="http://schemas.microsoft.com/office/powerpoint/2010/main" val="1837033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C1717F6-BB99-4022-A43A-63EFC067F4D0}" type="slidenum">
              <a:rPr lang="ru-RU" smtClean="0"/>
              <a:t>19</a:t>
            </a:fld>
            <a:endParaRPr lang="ru-RU"/>
          </a:p>
        </p:txBody>
      </p:sp>
    </p:spTree>
    <p:extLst>
      <p:ext uri="{BB962C8B-B14F-4D97-AF65-F5344CB8AC3E}">
        <p14:creationId xmlns:p14="http://schemas.microsoft.com/office/powerpoint/2010/main" val="2115607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C1717F6-BB99-4022-A43A-63EFC067F4D0}" type="slidenum">
              <a:rPr lang="ru-RU" smtClean="0"/>
              <a:t>20</a:t>
            </a:fld>
            <a:endParaRPr lang="ru-RU"/>
          </a:p>
        </p:txBody>
      </p:sp>
    </p:spTree>
    <p:extLst>
      <p:ext uri="{BB962C8B-B14F-4D97-AF65-F5344CB8AC3E}">
        <p14:creationId xmlns:p14="http://schemas.microsoft.com/office/powerpoint/2010/main" val="919369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C1717F6-BB99-4022-A43A-63EFC067F4D0}" type="slidenum">
              <a:rPr lang="ru-RU" smtClean="0"/>
              <a:t>25</a:t>
            </a:fld>
            <a:endParaRPr lang="ru-RU"/>
          </a:p>
        </p:txBody>
      </p:sp>
    </p:spTree>
    <p:extLst>
      <p:ext uri="{BB962C8B-B14F-4D97-AF65-F5344CB8AC3E}">
        <p14:creationId xmlns:p14="http://schemas.microsoft.com/office/powerpoint/2010/main" val="862856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C1717F6-BB99-4022-A43A-63EFC067F4D0}" type="slidenum">
              <a:rPr lang="ru-RU" smtClean="0"/>
              <a:t>26</a:t>
            </a:fld>
            <a:endParaRPr lang="ru-RU"/>
          </a:p>
        </p:txBody>
      </p:sp>
    </p:spTree>
    <p:extLst>
      <p:ext uri="{BB962C8B-B14F-4D97-AF65-F5344CB8AC3E}">
        <p14:creationId xmlns:p14="http://schemas.microsoft.com/office/powerpoint/2010/main" val="913634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9B3DA67F-70EF-4D85-BCF0-DD97F0F6FFAD}" type="datetime1">
              <a:rPr lang="ru-RU" smtClean="0"/>
              <a:t>26.10.2020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0A79164-CC0D-48E6-A328-E8EB2F3E2667}" type="slidenum">
              <a:rPr lang="ru-RU" smtClean="0"/>
              <a:t>‹#›</a:t>
            </a:fld>
            <a:endParaRPr lang="ru-RU"/>
          </a:p>
        </p:txBody>
      </p:sp>
    </p:spTree>
    <p:extLst>
      <p:ext uri="{BB962C8B-B14F-4D97-AF65-F5344CB8AC3E}">
        <p14:creationId xmlns:p14="http://schemas.microsoft.com/office/powerpoint/2010/main" val="2472237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55615AA-574A-440B-AD3C-803DFEEFE013}" type="datetime1">
              <a:rPr lang="ru-RU" smtClean="0"/>
              <a:t>26.10.2020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0A79164-CC0D-48E6-A328-E8EB2F3E2667}" type="slidenum">
              <a:rPr lang="ru-RU" smtClean="0"/>
              <a:t>‹#›</a:t>
            </a:fld>
            <a:endParaRPr lang="ru-RU"/>
          </a:p>
        </p:txBody>
      </p:sp>
    </p:spTree>
    <p:extLst>
      <p:ext uri="{BB962C8B-B14F-4D97-AF65-F5344CB8AC3E}">
        <p14:creationId xmlns:p14="http://schemas.microsoft.com/office/powerpoint/2010/main" val="2896763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5E3C979-0372-4953-800B-079EE3F45034}" type="datetime1">
              <a:rPr lang="ru-RU" smtClean="0"/>
              <a:t>26.10.2020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0A79164-CC0D-48E6-A328-E8EB2F3E2667}" type="slidenum">
              <a:rPr lang="ru-RU" smtClean="0"/>
              <a:t>‹#›</a:t>
            </a:fld>
            <a:endParaRPr lang="ru-RU"/>
          </a:p>
        </p:txBody>
      </p:sp>
    </p:spTree>
    <p:extLst>
      <p:ext uri="{BB962C8B-B14F-4D97-AF65-F5344CB8AC3E}">
        <p14:creationId xmlns:p14="http://schemas.microsoft.com/office/powerpoint/2010/main" val="2277048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369202D-460B-4FB9-8ADC-0F500252C20A}" type="datetime1">
              <a:rPr lang="ru-RU" smtClean="0"/>
              <a:t>26.10.2020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0A79164-CC0D-48E6-A328-E8EB2F3E2667}" type="slidenum">
              <a:rPr lang="ru-RU" smtClean="0"/>
              <a:t>‹#›</a:t>
            </a:fld>
            <a:endParaRPr lang="ru-RU"/>
          </a:p>
        </p:txBody>
      </p:sp>
    </p:spTree>
    <p:extLst>
      <p:ext uri="{BB962C8B-B14F-4D97-AF65-F5344CB8AC3E}">
        <p14:creationId xmlns:p14="http://schemas.microsoft.com/office/powerpoint/2010/main" val="649515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DBD7F4B9-906E-42DB-BAFA-727693CA4986}" type="datetime1">
              <a:rPr lang="ru-RU" smtClean="0"/>
              <a:t>26.10.2020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0A79164-CC0D-48E6-A328-E8EB2F3E2667}" type="slidenum">
              <a:rPr lang="ru-RU" smtClean="0"/>
              <a:t>‹#›</a:t>
            </a:fld>
            <a:endParaRPr lang="ru-RU"/>
          </a:p>
        </p:txBody>
      </p:sp>
    </p:spTree>
    <p:extLst>
      <p:ext uri="{BB962C8B-B14F-4D97-AF65-F5344CB8AC3E}">
        <p14:creationId xmlns:p14="http://schemas.microsoft.com/office/powerpoint/2010/main" val="3795169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A7B99941-98BF-4A44-B628-8015F74A118C}" type="datetime1">
              <a:rPr lang="ru-RU" smtClean="0"/>
              <a:t>26.10.2020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0A79164-CC0D-48E6-A328-E8EB2F3E2667}" type="slidenum">
              <a:rPr lang="ru-RU" smtClean="0"/>
              <a:t>‹#›</a:t>
            </a:fld>
            <a:endParaRPr lang="ru-RU"/>
          </a:p>
        </p:txBody>
      </p:sp>
    </p:spTree>
    <p:extLst>
      <p:ext uri="{BB962C8B-B14F-4D97-AF65-F5344CB8AC3E}">
        <p14:creationId xmlns:p14="http://schemas.microsoft.com/office/powerpoint/2010/main" val="3921213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DCB52B83-A7EA-4D23-9886-D8275B8510ED}" type="datetime1">
              <a:rPr lang="ru-RU" smtClean="0"/>
              <a:t>26.10.2020</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90A79164-CC0D-48E6-A328-E8EB2F3E2667}" type="slidenum">
              <a:rPr lang="ru-RU" smtClean="0"/>
              <a:t>‹#›</a:t>
            </a:fld>
            <a:endParaRPr lang="ru-RU"/>
          </a:p>
        </p:txBody>
      </p:sp>
    </p:spTree>
    <p:extLst>
      <p:ext uri="{BB962C8B-B14F-4D97-AF65-F5344CB8AC3E}">
        <p14:creationId xmlns:p14="http://schemas.microsoft.com/office/powerpoint/2010/main" val="2203519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50FA5F31-A5F8-4A78-B0E1-5206CB1C7477}" type="datetime1">
              <a:rPr lang="ru-RU" smtClean="0"/>
              <a:t>26.10.2020</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90A79164-CC0D-48E6-A328-E8EB2F3E2667}" type="slidenum">
              <a:rPr lang="ru-RU" smtClean="0"/>
              <a:t>‹#›</a:t>
            </a:fld>
            <a:endParaRPr lang="ru-RU"/>
          </a:p>
        </p:txBody>
      </p:sp>
    </p:spTree>
    <p:extLst>
      <p:ext uri="{BB962C8B-B14F-4D97-AF65-F5344CB8AC3E}">
        <p14:creationId xmlns:p14="http://schemas.microsoft.com/office/powerpoint/2010/main" val="3532180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EFE13F-FD82-49CE-9286-C8E23CAA0515}" type="datetime1">
              <a:rPr lang="ru-RU" smtClean="0"/>
              <a:t>26.10.2020</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90A79164-CC0D-48E6-A328-E8EB2F3E2667}" type="slidenum">
              <a:rPr lang="ru-RU" smtClean="0"/>
              <a:t>‹#›</a:t>
            </a:fld>
            <a:endParaRPr lang="ru-RU"/>
          </a:p>
        </p:txBody>
      </p:sp>
    </p:spTree>
    <p:extLst>
      <p:ext uri="{BB962C8B-B14F-4D97-AF65-F5344CB8AC3E}">
        <p14:creationId xmlns:p14="http://schemas.microsoft.com/office/powerpoint/2010/main" val="1530386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445950E-FDB8-4FB4-B3BF-30D7E857DB66}" type="datetime1">
              <a:rPr lang="ru-RU" smtClean="0"/>
              <a:t>26.10.2020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0A79164-CC0D-48E6-A328-E8EB2F3E2667}" type="slidenum">
              <a:rPr lang="ru-RU" smtClean="0"/>
              <a:t>‹#›</a:t>
            </a:fld>
            <a:endParaRPr lang="ru-RU"/>
          </a:p>
        </p:txBody>
      </p:sp>
    </p:spTree>
    <p:extLst>
      <p:ext uri="{BB962C8B-B14F-4D97-AF65-F5344CB8AC3E}">
        <p14:creationId xmlns:p14="http://schemas.microsoft.com/office/powerpoint/2010/main" val="641213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6686C5CA-0694-42F1-8799-6A38600E2C96}" type="datetime1">
              <a:rPr lang="ru-RU" smtClean="0"/>
              <a:t>26.10.2020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0A79164-CC0D-48E6-A328-E8EB2F3E2667}" type="slidenum">
              <a:rPr lang="ru-RU" smtClean="0"/>
              <a:t>‹#›</a:t>
            </a:fld>
            <a:endParaRPr lang="ru-RU"/>
          </a:p>
        </p:txBody>
      </p:sp>
    </p:spTree>
    <p:extLst>
      <p:ext uri="{BB962C8B-B14F-4D97-AF65-F5344CB8AC3E}">
        <p14:creationId xmlns:p14="http://schemas.microsoft.com/office/powerpoint/2010/main" val="2992717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94DF29-A8B0-49C1-BC99-9247AC48A9B0}" type="datetime1">
              <a:rPr lang="ru-RU" smtClean="0"/>
              <a:t>26.10.2020</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A79164-CC0D-48E6-A328-E8EB2F3E2667}" type="slidenum">
              <a:rPr lang="ru-RU" smtClean="0"/>
              <a:t>‹#›</a:t>
            </a:fld>
            <a:endParaRPr lang="ru-RU"/>
          </a:p>
        </p:txBody>
      </p:sp>
    </p:spTree>
    <p:extLst>
      <p:ext uri="{BB962C8B-B14F-4D97-AF65-F5344CB8AC3E}">
        <p14:creationId xmlns:p14="http://schemas.microsoft.com/office/powerpoint/2010/main" val="11951695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open?id=1ag4AnFtaK2NGsuzwEOBtWmw7CScx23AOwZVIXSNI5Ns" TargetMode="Externa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customXml" Target="../ink/ink30.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gg.gg/gv8t1" TargetMode="External"/><Relationship Id="rId5" Type="http://schemas.openxmlformats.org/officeDocument/2006/relationships/image" Target="../media/image53.png"/><Relationship Id="rId4" Type="http://schemas.openxmlformats.org/officeDocument/2006/relationships/hyperlink" Target="https://sites.google.com/view/testtalk/%D0%B3%D0%BB%D0%B0%D0%B2%D0%BD%D0%B0%D1%8F-%D1%81%D1%82%D1%80%D0%B0%D0%BD%D0%B8%D1%86%D0%B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9.emf"/><Relationship Id="rId5" Type="http://schemas.openxmlformats.org/officeDocument/2006/relationships/package" Target="../embeddings/Microsoft_Word_Document.docx"/><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customXml" Target="../ink/ink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customXml" Target="../ink/ink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ru.wikipedia.org/wiki/App_Store" TargetMode="External"/><Relationship Id="rId3" Type="http://schemas.openxmlformats.org/officeDocument/2006/relationships/hyperlink" Target="https://ru.wikipedia.org/wiki/Flutter_(SDK)#cite_note-2" TargetMode="External"/><Relationship Id="rId7" Type="http://schemas.openxmlformats.org/officeDocument/2006/relationships/hyperlink" Target="https://ru.wikipedia.org/wiki/JIT-%D0%BA%D0%BE%D0%BC%D0%BF%D0%B8%D0%BB%D1%8F%D1%82%D0%BE%D1%80" TargetMode="External"/><Relationship Id="rId12" Type="http://schemas.openxmlformats.org/officeDocument/2006/relationships/image" Target="../media/image86.png"/><Relationship Id="rId2" Type="http://schemas.openxmlformats.org/officeDocument/2006/relationships/hyperlink" Target="https://ru.wikipedia.org/wiki/Dart" TargetMode="External"/><Relationship Id="rId1" Type="http://schemas.openxmlformats.org/officeDocument/2006/relationships/slideLayout" Target="../slideLayouts/slideLayout2.xml"/><Relationship Id="rId6" Type="http://schemas.openxmlformats.org/officeDocument/2006/relationships/hyperlink" Target="https://ru.wikipedia.org/wiki/Linux" TargetMode="External"/><Relationship Id="rId11" Type="http://schemas.openxmlformats.org/officeDocument/2006/relationships/image" Target="../media/image85.jpeg"/><Relationship Id="rId5" Type="http://schemas.openxmlformats.org/officeDocument/2006/relationships/hyperlink" Target="https://ru.wikipedia.org/wiki/MacOS" TargetMode="External"/><Relationship Id="rId10" Type="http://schemas.openxmlformats.org/officeDocument/2006/relationships/hyperlink" Target="https://ru.wikipedia.org/wiki/Flutter_(SDK)#cite_note-3" TargetMode="External"/><Relationship Id="rId4" Type="http://schemas.openxmlformats.org/officeDocument/2006/relationships/hyperlink" Target="https://ru.wikipedia.org/wiki/Windows" TargetMode="External"/><Relationship Id="rId9" Type="http://schemas.openxmlformats.org/officeDocument/2006/relationships/hyperlink" Target="https://ru.wikipedia.org/wiki/AOT-%D0%BA%D0%BE%D0%BC%D0%BF%D0%B8%D0%BB%D1%8F%D1%86%D0%B8%D1%8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5.jpeg"/><Relationship Id="rId1" Type="http://schemas.openxmlformats.org/officeDocument/2006/relationships/slideLayout" Target="../slideLayouts/slideLayout2.xml"/><Relationship Id="rId6" Type="http://schemas.openxmlformats.org/officeDocument/2006/relationships/image" Target="../media/image90.jpeg"/><Relationship Id="rId5" Type="http://schemas.openxmlformats.org/officeDocument/2006/relationships/image" Target="../media/image89.png"/><Relationship Id="rId4" Type="http://schemas.openxmlformats.org/officeDocument/2006/relationships/image" Target="../media/image88.jpeg"/></Relationships>
</file>

<file path=ppt/slides/_rels/slide24.xml.rels><?xml version="1.0" encoding="UTF-8" standalone="yes"?>
<Relationships xmlns="http://schemas.openxmlformats.org/package/2006/relationships"><Relationship Id="rId3" Type="http://schemas.openxmlformats.org/officeDocument/2006/relationships/hyperlink" Target="https://flutter.dev/" TargetMode="External"/><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flutter.io/widgets/materia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95.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package" Target="../embeddings/Microsoft_Word_Document1.docx"/><Relationship Id="rId5" Type="http://schemas.openxmlformats.org/officeDocument/2006/relationships/image" Target="../media/image96.png"/><Relationship Id="rId4" Type="http://schemas.openxmlformats.org/officeDocument/2006/relationships/hyperlink" Target="https://docs.flutter.io/flutter/material/AppBar-class.html"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rive.google.com/open?id=1tDKFyXoALgq8GqhXQSuZ3u82HERsDDa-" TargetMode="External"/><Relationship Id="rId2" Type="http://schemas.openxmlformats.org/officeDocument/2006/relationships/hyperlink" Target="http://gg.gg/mes2020" TargetMode="Externa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gif"/></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1.gif"/><Relationship Id="rId4" Type="http://schemas.openxmlformats.org/officeDocument/2006/relationships/hyperlink" Target="https://github.com/RusAl84/flutterchat" TargetMode="External"/></Relationships>
</file>

<file path=ppt/slides/_rels/slide3.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8.png"/><Relationship Id="rId7" Type="http://schemas.openxmlformats.org/officeDocument/2006/relationships/image" Target="../media/image10.e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image" Target="../media/image12.emf"/><Relationship Id="rId5" Type="http://schemas.openxmlformats.org/officeDocument/2006/relationships/image" Target="../media/image9.emf"/><Relationship Id="rId10" Type="http://schemas.openxmlformats.org/officeDocument/2006/relationships/customXml" Target="../ink/ink6.xml"/><Relationship Id="rId4" Type="http://schemas.openxmlformats.org/officeDocument/2006/relationships/customXml" Target="../ink/ink3.xml"/><Relationship Id="rId9" Type="http://schemas.openxmlformats.org/officeDocument/2006/relationships/image" Target="../media/image11.emf"/></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3.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5.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19.emf"/><Relationship Id="rId3" Type="http://schemas.openxmlformats.org/officeDocument/2006/relationships/image" Target="../media/image14.png"/><Relationship Id="rId7" Type="http://schemas.openxmlformats.org/officeDocument/2006/relationships/image" Target="../media/image16.emf"/><Relationship Id="rId12" Type="http://schemas.openxmlformats.org/officeDocument/2006/relationships/customXml" Target="../ink/ink1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customXml" Target="../ink/ink8.xml"/><Relationship Id="rId11" Type="http://schemas.openxmlformats.org/officeDocument/2006/relationships/image" Target="../media/image18.emf"/><Relationship Id="rId5" Type="http://schemas.openxmlformats.org/officeDocument/2006/relationships/image" Target="../media/image15.emf"/><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17.emf"/></Relationships>
</file>

<file path=ppt/slides/_rels/slide40.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ru.wikipedia.org/wiki/%D0%90%D0%BD%D0%B3%D0%BB%D0%B8%D0%B9%D1%81%D0%BA%D0%B8%D0%B9_%D1%8F%D0%B7%D1%8B%D0%BA"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emf"/><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customXml" Target="../ink/ink13.xml"/><Relationship Id="rId5" Type="http://schemas.openxmlformats.org/officeDocument/2006/relationships/image" Target="../media/image22.emf"/><Relationship Id="rId4" Type="http://schemas.openxmlformats.org/officeDocument/2006/relationships/customXml" Target="../ink/ink1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1.gif"/><Relationship Id="rId4" Type="http://schemas.openxmlformats.org/officeDocument/2006/relationships/hyperlink" Target="https://github.com/RusAl84/fluttercha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emf"/><Relationship Id="rId4" Type="http://schemas.openxmlformats.org/officeDocument/2006/relationships/customXml" Target="../ink/ink14.xml"/></Relationships>
</file>

<file path=ppt/slides/_rels/slide7.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34.emf"/><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customXml" Target="../ink/ink1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3.emf"/><Relationship Id="rId5" Type="http://schemas.openxmlformats.org/officeDocument/2006/relationships/image" Target="../media/image29.png"/><Relationship Id="rId15" Type="http://schemas.openxmlformats.org/officeDocument/2006/relationships/image" Target="../media/image35.emf"/><Relationship Id="rId10" Type="http://schemas.openxmlformats.org/officeDocument/2006/relationships/customXml" Target="../ink/ink16.xml"/><Relationship Id="rId4" Type="http://schemas.openxmlformats.org/officeDocument/2006/relationships/image" Target="../media/image28.png"/><Relationship Id="rId9" Type="http://schemas.openxmlformats.org/officeDocument/2006/relationships/image" Target="../media/image32.emf"/><Relationship Id="rId14" Type="http://schemas.openxmlformats.org/officeDocument/2006/relationships/customXml" Target="../ink/ink18.xml"/></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customXml" Target="../ink/ink24.xml"/><Relationship Id="rId3" Type="http://schemas.openxmlformats.org/officeDocument/2006/relationships/customXml" Target="../ink/ink19.xml"/><Relationship Id="rId7" Type="http://schemas.openxmlformats.org/officeDocument/2006/relationships/customXml" Target="../ink/ink21.xml"/><Relationship Id="rId12" Type="http://schemas.openxmlformats.org/officeDocument/2006/relationships/image" Target="../media/image41.emf"/><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emf"/><Relationship Id="rId11" Type="http://schemas.openxmlformats.org/officeDocument/2006/relationships/customXml" Target="../ink/ink23.xml"/><Relationship Id="rId5" Type="http://schemas.openxmlformats.org/officeDocument/2006/relationships/customXml" Target="../ink/ink20.xml"/><Relationship Id="rId10" Type="http://schemas.openxmlformats.org/officeDocument/2006/relationships/image" Target="../media/image40.emf"/><Relationship Id="rId4" Type="http://schemas.openxmlformats.org/officeDocument/2006/relationships/image" Target="../media/image37.emf"/><Relationship Id="rId9" Type="http://schemas.openxmlformats.org/officeDocument/2006/relationships/customXml" Target="../ink/ink22.xml"/><Relationship Id="rId14" Type="http://schemas.openxmlformats.org/officeDocument/2006/relationships/image" Target="../media/image42.emf"/></Relationships>
</file>

<file path=ppt/slides/_rels/slide9.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customXml" Target="../ink/ink25.xml"/><Relationship Id="rId7" Type="http://schemas.openxmlformats.org/officeDocument/2006/relationships/customXml" Target="../ink/ink27.xml"/><Relationship Id="rId12" Type="http://schemas.openxmlformats.org/officeDocument/2006/relationships/image" Target="../media/image48.emf"/><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emf"/><Relationship Id="rId11" Type="http://schemas.openxmlformats.org/officeDocument/2006/relationships/customXml" Target="../ink/ink29.xml"/><Relationship Id="rId5" Type="http://schemas.openxmlformats.org/officeDocument/2006/relationships/customXml" Target="../ink/ink26.xml"/><Relationship Id="rId10" Type="http://schemas.openxmlformats.org/officeDocument/2006/relationships/image" Target="../media/image47.emf"/><Relationship Id="rId4" Type="http://schemas.openxmlformats.org/officeDocument/2006/relationships/image" Target="../media/image44.emf"/><Relationship Id="rId9" Type="http://schemas.openxmlformats.org/officeDocument/2006/relationships/customXml" Target="../ink/ink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606984" y="1813636"/>
            <a:ext cx="9144000" cy="2387600"/>
          </a:xfrm>
        </p:spPr>
        <p:txBody>
          <a:bodyPr>
            <a:normAutofit/>
          </a:bodyPr>
          <a:lstStyle/>
          <a:p>
            <a:r>
              <a:rPr lang="ru-RU" dirty="0"/>
              <a:t>Разработка мессенджера</a:t>
            </a:r>
            <a:r>
              <a:rPr lang="en-US" dirty="0"/>
              <a:t> </a:t>
            </a:r>
            <a:r>
              <a:rPr lang="ru-RU" dirty="0"/>
              <a:t>на основе сервисов </a:t>
            </a:r>
            <a:r>
              <a:rPr lang="en-US" dirty="0"/>
              <a:t>Google</a:t>
            </a:r>
            <a:endParaRPr lang="ru-RU" dirty="0"/>
          </a:p>
        </p:txBody>
      </p:sp>
      <p:sp>
        <p:nvSpPr>
          <p:cNvPr id="3" name="Номер слайда 2"/>
          <p:cNvSpPr>
            <a:spLocks noGrp="1"/>
          </p:cNvSpPr>
          <p:nvPr>
            <p:ph type="sldNum" sz="quarter" idx="12"/>
          </p:nvPr>
        </p:nvSpPr>
        <p:spPr/>
        <p:txBody>
          <a:bodyPr/>
          <a:lstStyle/>
          <a:p>
            <a:fld id="{90A79164-CC0D-48E6-A328-E8EB2F3E2667}" type="slidenum">
              <a:rPr lang="ru-RU" smtClean="0"/>
              <a:t>1</a:t>
            </a:fld>
            <a:endParaRPr lang="ru-RU"/>
          </a:p>
        </p:txBody>
      </p:sp>
      <p:sp>
        <p:nvSpPr>
          <p:cNvPr id="4" name="Google Shape;91;p13"/>
          <p:cNvSpPr txBox="1"/>
          <p:nvPr/>
        </p:nvSpPr>
        <p:spPr>
          <a:xfrm>
            <a:off x="2463733" y="1893750"/>
            <a:ext cx="9662287" cy="523220"/>
          </a:xfrm>
          <a:prstGeom prst="rect">
            <a:avLst/>
          </a:prstGeom>
          <a:noFill/>
          <a:ln>
            <a:noFill/>
          </a:ln>
        </p:spPr>
        <p:txBody>
          <a:bodyPr spcFirstLastPara="1" wrap="square" lIns="91425" tIns="45700" rIns="91425" bIns="45700" anchor="t" anchorCtr="0">
            <a:noAutofit/>
          </a:bodyPr>
          <a:lstStyle/>
          <a:p>
            <a:pPr lvl="0" algn="ctr">
              <a:buClr>
                <a:srgbClr val="000000"/>
              </a:buClr>
              <a:buSzPts val="2800"/>
            </a:pPr>
            <a:r>
              <a:rPr lang="ru-RU" sz="2800" b="1" i="0" u="none" strike="noStrike" cap="none" dirty="0">
                <a:solidFill>
                  <a:srgbClr val="C00000"/>
                </a:solidFill>
                <a:latin typeface="Times New Roman"/>
                <a:ea typeface="Times New Roman"/>
                <a:cs typeface="Times New Roman"/>
                <a:sym typeface="Times New Roman"/>
              </a:rPr>
              <a:t>Кафедра КБ-2 «</a:t>
            </a:r>
            <a:r>
              <a:rPr lang="ru-RU" sz="2800" b="1" dirty="0">
                <a:solidFill>
                  <a:srgbClr val="C00000"/>
                </a:solidFill>
                <a:ea typeface="Times New Roman"/>
                <a:cs typeface="Times New Roman"/>
                <a:sym typeface="Times New Roman"/>
              </a:rPr>
              <a:t>Прикладные информационные технологии</a:t>
            </a:r>
            <a:r>
              <a:rPr lang="ru-RU" sz="2800" b="1" i="0" u="none" strike="noStrike" cap="none" dirty="0">
                <a:solidFill>
                  <a:srgbClr val="C00000"/>
                </a:solidFill>
                <a:latin typeface="Times New Roman"/>
                <a:ea typeface="Times New Roman"/>
                <a:cs typeface="Times New Roman"/>
                <a:sym typeface="Times New Roman"/>
              </a:rPr>
              <a:t>»</a:t>
            </a:r>
            <a:endParaRPr sz="1400" b="0" i="0" u="none" strike="noStrike" cap="none" dirty="0">
              <a:solidFill>
                <a:srgbClr val="000000"/>
              </a:solidFill>
              <a:latin typeface="Arial"/>
              <a:ea typeface="Arial"/>
              <a:cs typeface="Arial"/>
              <a:sym typeface="Arial"/>
            </a:endParaRPr>
          </a:p>
        </p:txBody>
      </p:sp>
      <p:sp>
        <p:nvSpPr>
          <p:cNvPr id="5" name="Google Shape;94;p13"/>
          <p:cNvSpPr/>
          <p:nvPr/>
        </p:nvSpPr>
        <p:spPr>
          <a:xfrm>
            <a:off x="2658783" y="-5614"/>
            <a:ext cx="9272188" cy="2532913"/>
          </a:xfrm>
          <a:prstGeom prst="rect">
            <a:avLst/>
          </a:prstGeom>
          <a:noFill/>
          <a:ln>
            <a:noFill/>
          </a:ln>
        </p:spPr>
        <p:txBody>
          <a:bodyPr spcFirstLastPara="1" wrap="square" lIns="91425" tIns="45700" rIns="91425" bIns="45700" anchor="t" anchorCtr="0">
            <a:noAutofit/>
          </a:bodyPr>
          <a:lstStyle/>
          <a:p>
            <a:pPr algn="ctr">
              <a:buClr>
                <a:srgbClr val="000000"/>
              </a:buClr>
              <a:buSzPts val="2800"/>
              <a:buFont typeface="Arial"/>
              <a:buNone/>
            </a:pPr>
            <a:r>
              <a:rPr lang="ru-RU" sz="2800" b="1" dirty="0">
                <a:solidFill>
                  <a:srgbClr val="C00000"/>
                </a:solidFill>
                <a:latin typeface="Times New Roman"/>
                <a:ea typeface="Times New Roman"/>
                <a:cs typeface="Times New Roman"/>
                <a:sym typeface="Arial"/>
              </a:rPr>
              <a:t>«МИРЭА – Российский технологический университет</a:t>
            </a:r>
            <a:r>
              <a:rPr lang="ru-RU" sz="2800" b="1" dirty="0">
                <a:solidFill>
                  <a:srgbClr val="C00000"/>
                </a:solidFill>
                <a:latin typeface="Times New Roman"/>
                <a:ea typeface="Times New Roman"/>
                <a:cs typeface="Times New Roman"/>
              </a:rPr>
              <a:t>»</a:t>
            </a:r>
            <a:endParaRPr sz="2800" b="1" dirty="0">
              <a:solidFill>
                <a:srgbClr val="C00000"/>
              </a:solidFill>
              <a:latin typeface="Times New Roman"/>
              <a:ea typeface="Times New Roman"/>
              <a:cs typeface="Times New Roman"/>
            </a:endParaRPr>
          </a:p>
          <a:p>
            <a:pPr algn="ctr">
              <a:buClr>
                <a:srgbClr val="000000"/>
              </a:buClr>
              <a:buSzPts val="2800"/>
              <a:buFont typeface="Arial"/>
              <a:buNone/>
            </a:pPr>
            <a:r>
              <a:rPr lang="ru-RU" sz="2800" b="1" dirty="0">
                <a:solidFill>
                  <a:srgbClr val="C00000"/>
                </a:solidFill>
                <a:latin typeface="Times New Roman"/>
                <a:ea typeface="Times New Roman"/>
                <a:cs typeface="Times New Roman"/>
                <a:sym typeface="Arial"/>
              </a:rPr>
              <a:t>РТУ МИРЭА</a:t>
            </a:r>
          </a:p>
          <a:p>
            <a:pPr algn="ctr">
              <a:buClr>
                <a:srgbClr val="000000"/>
              </a:buClr>
              <a:buSzPts val="2800"/>
              <a:buFont typeface="Arial"/>
              <a:buNone/>
            </a:pPr>
            <a:endParaRPr sz="2800" b="1" dirty="0">
              <a:solidFill>
                <a:srgbClr val="C00000"/>
              </a:solidFill>
              <a:latin typeface="Times New Roman"/>
              <a:ea typeface="Times New Roman"/>
              <a:cs typeface="Times New Roman"/>
            </a:endParaRPr>
          </a:p>
        </p:txBody>
      </p:sp>
      <p:pic>
        <p:nvPicPr>
          <p:cNvPr id="6" name="Google Shape;95;p13"/>
          <p:cNvPicPr preferRelativeResize="0"/>
          <p:nvPr/>
        </p:nvPicPr>
        <p:blipFill rotWithShape="1">
          <a:blip r:embed="rId2">
            <a:alphaModFix/>
          </a:blip>
          <a:srcRect/>
          <a:stretch/>
        </p:blipFill>
        <p:spPr>
          <a:xfrm>
            <a:off x="653521" y="182869"/>
            <a:ext cx="1912532" cy="1990667"/>
          </a:xfrm>
          <a:prstGeom prst="rect">
            <a:avLst/>
          </a:prstGeom>
          <a:noFill/>
          <a:ln>
            <a:noFill/>
          </a:ln>
        </p:spPr>
      </p:pic>
      <p:sp>
        <p:nvSpPr>
          <p:cNvPr id="7" name="Заголовок 1"/>
          <p:cNvSpPr txBox="1">
            <a:spLocks/>
          </p:cNvSpPr>
          <p:nvPr/>
        </p:nvSpPr>
        <p:spPr>
          <a:xfrm>
            <a:off x="6178984" y="3640985"/>
            <a:ext cx="10175348"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3600" dirty="0"/>
              <a:t>Старший преподаватель </a:t>
            </a:r>
          </a:p>
          <a:p>
            <a:pPr algn="l"/>
            <a:r>
              <a:rPr lang="ru-RU" sz="3600" dirty="0"/>
              <a:t>Русаков Алексей Михайлович</a:t>
            </a:r>
          </a:p>
        </p:txBody>
      </p:sp>
      <p:sp>
        <p:nvSpPr>
          <p:cNvPr id="8" name="Google Shape;93;p13"/>
          <p:cNvSpPr txBox="1"/>
          <p:nvPr/>
        </p:nvSpPr>
        <p:spPr>
          <a:xfrm>
            <a:off x="6080179" y="6259810"/>
            <a:ext cx="2022477"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ru-RU" sz="2400" b="1" i="0" u="none" strike="noStrike" cap="none" dirty="0">
                <a:solidFill>
                  <a:srgbClr val="0F243E"/>
                </a:solidFill>
                <a:latin typeface="Times New Roman"/>
                <a:ea typeface="Times New Roman"/>
                <a:cs typeface="Times New Roman"/>
                <a:sym typeface="Times New Roman"/>
              </a:rPr>
              <a:t>Москва, 2020</a:t>
            </a:r>
            <a:endParaRPr sz="2400" b="1" i="0" u="none" strike="noStrike" cap="none" dirty="0">
              <a:solidFill>
                <a:srgbClr val="0F243E"/>
              </a:solidFill>
              <a:latin typeface="Times New Roman"/>
              <a:ea typeface="Times New Roman"/>
              <a:cs typeface="Times New Roman"/>
              <a:sym typeface="Times New Roman"/>
            </a:endParaRPr>
          </a:p>
        </p:txBody>
      </p:sp>
      <p:pic>
        <p:nvPicPr>
          <p:cNvPr id="5122" name="Picture 2" descr="https://b1.vestifinance.ru/c/35555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4246049"/>
            <a:ext cx="5229335" cy="24754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3296206" y="816532"/>
            <a:ext cx="8044771" cy="1077218"/>
          </a:xfrm>
          <a:prstGeom prst="rect">
            <a:avLst/>
          </a:prstGeom>
        </p:spPr>
        <p:txBody>
          <a:bodyPr wrap="square">
            <a:spAutoFit/>
          </a:bodyPr>
          <a:lstStyle/>
          <a:p>
            <a:pPr algn="ctr">
              <a:buClr>
                <a:srgbClr val="000000"/>
              </a:buClr>
              <a:buSzPts val="2800"/>
              <a:buFont typeface="Arial"/>
              <a:buNone/>
            </a:pPr>
            <a:r>
              <a:rPr lang="ru-RU" sz="3200" b="1" dirty="0">
                <a:solidFill>
                  <a:srgbClr val="C00000"/>
                </a:solidFill>
                <a:latin typeface="Times New Roman"/>
                <a:ea typeface="Times New Roman"/>
                <a:cs typeface="Times New Roman"/>
              </a:rPr>
              <a:t>Институт комплексной безопасности </a:t>
            </a:r>
          </a:p>
          <a:p>
            <a:pPr algn="ctr">
              <a:buClr>
                <a:srgbClr val="000000"/>
              </a:buClr>
              <a:buSzPts val="2800"/>
              <a:buFont typeface="Arial"/>
              <a:buNone/>
            </a:pPr>
            <a:r>
              <a:rPr lang="ru-RU" sz="3200" b="1" dirty="0">
                <a:solidFill>
                  <a:srgbClr val="C00000"/>
                </a:solidFill>
                <a:latin typeface="Times New Roman"/>
                <a:ea typeface="Times New Roman"/>
                <a:cs typeface="Times New Roman"/>
              </a:rPr>
              <a:t>и специального приборостроения</a:t>
            </a:r>
          </a:p>
        </p:txBody>
      </p:sp>
    </p:spTree>
    <p:extLst>
      <p:ext uri="{BB962C8B-B14F-4D97-AF65-F5344CB8AC3E}">
        <p14:creationId xmlns:p14="http://schemas.microsoft.com/office/powerpoint/2010/main" val="4048745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527800" y="389890"/>
            <a:ext cx="5667375" cy="5667375"/>
          </a:xfrm>
          <a:prstGeom prst="rect">
            <a:avLst/>
          </a:prstGeom>
        </p:spPr>
      </p:pic>
      <p:sp>
        <p:nvSpPr>
          <p:cNvPr id="2" name="Заголовок 1"/>
          <p:cNvSpPr>
            <a:spLocks noGrp="1"/>
          </p:cNvSpPr>
          <p:nvPr>
            <p:ph type="title"/>
          </p:nvPr>
        </p:nvSpPr>
        <p:spPr>
          <a:xfrm>
            <a:off x="1349375" y="587375"/>
            <a:ext cx="4009390" cy="1325880"/>
          </a:xfrm>
        </p:spPr>
        <p:txBody>
          <a:bodyPr/>
          <a:lstStyle/>
          <a:p>
            <a:r>
              <a:rPr lang="en-US" dirty="0" err="1"/>
              <a:t>G</a:t>
            </a:r>
            <a:r>
              <a:rPr lang="" altLang="en-US" dirty="0" err="1"/>
              <a:t>oogle S</a:t>
            </a:r>
            <a:r>
              <a:rPr lang="en-US" dirty="0" err="1"/>
              <a:t>heets</a:t>
            </a:r>
            <a:endParaRPr lang="ru-RU" dirty="0"/>
          </a:p>
        </p:txBody>
      </p:sp>
      <p:sp>
        <p:nvSpPr>
          <p:cNvPr id="3" name="Номер слайда 2"/>
          <p:cNvSpPr>
            <a:spLocks noGrp="1"/>
          </p:cNvSpPr>
          <p:nvPr>
            <p:ph type="sldNum" sz="quarter" idx="12"/>
          </p:nvPr>
        </p:nvSpPr>
        <p:spPr/>
        <p:txBody>
          <a:bodyPr/>
          <a:lstStyle/>
          <a:p>
            <a:fld id="{90A79164-CC0D-48E6-A328-E8EB2F3E2667}" type="slidenum">
              <a:rPr lang="ru-RU" smtClean="0"/>
              <a:t>10</a:t>
            </a:fld>
            <a:endParaRPr lang="ru-RU"/>
          </a:p>
        </p:txBody>
      </p:sp>
      <p:sp>
        <p:nvSpPr>
          <p:cNvPr id="5" name="Объект 4"/>
          <p:cNvSpPr>
            <a:spLocks noGrp="1"/>
          </p:cNvSpPr>
          <p:nvPr>
            <p:ph idx="1"/>
          </p:nvPr>
        </p:nvSpPr>
        <p:spPr>
          <a:xfrm>
            <a:off x="262255" y="3441065"/>
            <a:ext cx="6378575" cy="911225"/>
          </a:xfrm>
        </p:spPr>
        <p:txBody>
          <a:bodyPr>
            <a:noAutofit/>
          </a:bodyPr>
          <a:lstStyle/>
          <a:p>
            <a:pPr marL="0" indent="0">
              <a:lnSpc>
                <a:spcPct val="150000"/>
              </a:lnSpc>
              <a:buNone/>
            </a:pPr>
            <a:r>
              <a:rPr lang="en-US" dirty="0">
                <a:hlinkClick r:id="rId3"/>
              </a:rPr>
              <a:t>https://drive.google.com/open?id=1ag4AnFtaK2NGsuzwEOBtWmw7CScx23AOwZVIXSNI5Ns</a:t>
            </a:r>
            <a:endParaRPr lang="en-US" dirty="0"/>
          </a:p>
          <a:p>
            <a:pPr marL="0" indent="0">
              <a:lnSpc>
                <a:spcPct val="150000"/>
              </a:lnSpc>
              <a:buNone/>
            </a:pPr>
            <a:endParaRPr lang="en-US" dirty="0"/>
          </a:p>
        </p:txBody>
      </p:sp>
      <p:pic>
        <p:nvPicPr>
          <p:cNvPr id="4" name="Picture 3" descr="/home/phooper/Desktop/rusakovtmp/sheets.pngsheets"/>
          <p:cNvPicPr>
            <a:picLocks noChangeAspect="1"/>
          </p:cNvPicPr>
          <p:nvPr/>
        </p:nvPicPr>
        <p:blipFill>
          <a:blip r:embed="rId4"/>
          <a:srcRect/>
          <a:stretch>
            <a:fillRect/>
          </a:stretch>
        </p:blipFill>
        <p:spPr>
          <a:xfrm>
            <a:off x="353060" y="706755"/>
            <a:ext cx="720090" cy="987425"/>
          </a:xfrm>
          <a:prstGeom prst="rect">
            <a:avLst/>
          </a:prstGeom>
        </p:spPr>
      </p:pic>
      <p:sp>
        <p:nvSpPr>
          <p:cNvPr id="7" name="Объект 4"/>
          <p:cNvSpPr>
            <a:spLocks noGrp="1"/>
          </p:cNvSpPr>
          <p:nvPr/>
        </p:nvSpPr>
        <p:spPr>
          <a:xfrm>
            <a:off x="3348355" y="2315210"/>
            <a:ext cx="3179445" cy="608330"/>
          </a:xfrm>
          <a:prstGeom prst="rect">
            <a:avLst/>
          </a:prstGeom>
        </p:spPr>
        <p:txBody>
          <a:bodyPr vert="horz" lIns="91440" tIns="45720" rIns="91440" bIns="45720" rtlCol="0">
            <a:normAutofit fontScale="97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hlinkClick r:id="rId3"/>
              </a:rPr>
              <a:t>http://gg.gg/gv8sw</a:t>
            </a:r>
            <a:endParaRPr lang="en-US" dirty="0"/>
          </a:p>
        </p:txBody>
      </p:sp>
      <p:sp>
        <p:nvSpPr>
          <p:cNvPr id="8" name="Text Box 7"/>
          <p:cNvSpPr txBox="1"/>
          <p:nvPr/>
        </p:nvSpPr>
        <p:spPr>
          <a:xfrm>
            <a:off x="262255" y="2277110"/>
            <a:ext cx="3215640" cy="521970"/>
          </a:xfrm>
          <a:prstGeom prst="rect">
            <a:avLst/>
          </a:prstGeom>
          <a:noFill/>
        </p:spPr>
        <p:txBody>
          <a:bodyPr wrap="square" rtlCol="0">
            <a:spAutoFit/>
          </a:bodyPr>
          <a:lstStyle/>
          <a:p>
            <a:r>
              <a:rPr lang="" altLang="en-US" sz="2800"/>
              <a:t>Короткая ссылка:</a:t>
            </a:r>
          </a:p>
        </p:txBody>
      </p:sp>
      <p:sp>
        <p:nvSpPr>
          <p:cNvPr id="9" name="Text Box 8"/>
          <p:cNvSpPr txBox="1"/>
          <p:nvPr/>
        </p:nvSpPr>
        <p:spPr>
          <a:xfrm>
            <a:off x="262255" y="3044825"/>
            <a:ext cx="2831465" cy="521970"/>
          </a:xfrm>
          <a:prstGeom prst="rect">
            <a:avLst/>
          </a:prstGeom>
          <a:noFill/>
        </p:spPr>
        <p:txBody>
          <a:bodyPr wrap="square" rtlCol="0">
            <a:spAutoFit/>
          </a:bodyPr>
          <a:lstStyle/>
          <a:p>
            <a:r>
              <a:rPr lang="" altLang="en-US" sz="2800"/>
              <a:t>Полная </a:t>
            </a:r>
            <a:r>
              <a:rPr lang="en-US" altLang="en-US" sz="2800"/>
              <a:t>ссылка:</a:t>
            </a:r>
          </a:p>
        </p:txBody>
      </p:sp>
      <mc:AlternateContent xmlns:mc="http://schemas.openxmlformats.org/markup-compatibility/2006">
        <mc:Choice xmlns:p14="http://schemas.microsoft.com/office/powerpoint/2010/main" Requires="p14">
          <p:contentPart p14:bwMode="auto" r:id="rId5">
            <p14:nvContentPartPr>
              <p14:cNvPr id="10" name="Рукописный ввод 9">
                <a:extLst>
                  <a:ext uri="{FF2B5EF4-FFF2-40B4-BE49-F238E27FC236}">
                    <a16:creationId xmlns:a16="http://schemas.microsoft.com/office/drawing/2014/main" id="{109A14A2-A783-40AD-8AC9-9835870974C6}"/>
                  </a:ext>
                </a:extLst>
              </p14:cNvPr>
              <p14:cNvContentPartPr/>
              <p14:nvPr/>
            </p14:nvContentPartPr>
            <p14:xfrm>
              <a:off x="4743360" y="2654280"/>
              <a:ext cx="360" cy="360"/>
            </p14:xfrm>
          </p:contentPart>
        </mc:Choice>
        <mc:Fallback>
          <p:pic>
            <p:nvPicPr>
              <p:cNvPr id="10" name="Рукописный ввод 9">
                <a:extLst>
                  <a:ext uri="{FF2B5EF4-FFF2-40B4-BE49-F238E27FC236}">
                    <a16:creationId xmlns:a16="http://schemas.microsoft.com/office/drawing/2014/main" id="{109A14A2-A783-40AD-8AC9-9835870974C6}"/>
                  </a:ext>
                </a:extLst>
              </p:cNvPr>
              <p:cNvPicPr/>
              <p:nvPr/>
            </p:nvPicPr>
            <p:blipFill>
              <a:blip r:embed="rId6"/>
              <a:stretch>
                <a:fillRect/>
              </a:stretch>
            </p:blipFill>
            <p:spPr>
              <a:xfrm>
                <a:off x="4727520" y="2590920"/>
                <a:ext cx="31680" cy="127080"/>
              </a:xfrm>
              <a:prstGeom prst="rect">
                <a:avLst/>
              </a:prstGeom>
            </p:spPr>
          </p:pic>
        </mc:Fallback>
      </mc:AlternateContent>
    </p:spTree>
    <p:extLst>
      <p:ext uri="{BB962C8B-B14F-4D97-AF65-F5344CB8AC3E}">
        <p14:creationId xmlns:p14="http://schemas.microsoft.com/office/powerpoint/2010/main" val="857225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ome/phooper/Desktop/rusakovtmp/sheets.pngsheets"/>
          <p:cNvPicPr>
            <a:picLocks noChangeAspect="1"/>
          </p:cNvPicPr>
          <p:nvPr/>
        </p:nvPicPr>
        <p:blipFill>
          <a:blip r:embed="rId2"/>
          <a:srcRect/>
          <a:stretch>
            <a:fillRect/>
          </a:stretch>
        </p:blipFill>
        <p:spPr>
          <a:xfrm>
            <a:off x="301625" y="327660"/>
            <a:ext cx="532765" cy="730250"/>
          </a:xfrm>
          <a:prstGeom prst="rect">
            <a:avLst/>
          </a:prstGeom>
        </p:spPr>
      </p:pic>
      <p:sp>
        <p:nvSpPr>
          <p:cNvPr id="10" name="Title 9"/>
          <p:cNvSpPr>
            <a:spLocks noGrp="1"/>
          </p:cNvSpPr>
          <p:nvPr>
            <p:ph type="title"/>
          </p:nvPr>
        </p:nvSpPr>
        <p:spPr>
          <a:xfrm>
            <a:off x="1092200" y="633095"/>
            <a:ext cx="10803255" cy="1325880"/>
          </a:xfrm>
        </p:spPr>
        <p:txBody>
          <a:bodyPr>
            <a:noAutofit/>
          </a:bodyPr>
          <a:lstStyle/>
          <a:p>
            <a:pPr>
              <a:lnSpc>
                <a:spcPct val="130000"/>
              </a:lnSpc>
              <a:spcBef>
                <a:spcPts val="0"/>
              </a:spcBef>
              <a:spcAft>
                <a:spcPts val="0"/>
              </a:spcAft>
            </a:pPr>
            <a:r>
              <a:rPr lang="en-US" sz="3200" u="sng"/>
              <a:t>Google </a:t>
            </a:r>
            <a:r>
              <a:rPr lang="" altLang="en-US" sz="3200" u="sng"/>
              <a:t>Sheets</a:t>
            </a:r>
            <a:r>
              <a:rPr lang="" altLang="en-US" sz="3200"/>
              <a:t> </a:t>
            </a:r>
            <a:r>
              <a:rPr lang="en-US" sz="3200"/>
              <a:t>— это онлайн-</a:t>
            </a:r>
            <a:r>
              <a:rPr lang="" altLang="en-US" sz="3200"/>
              <a:t>сервис</a:t>
            </a:r>
            <a:r>
              <a:rPr lang="en-US" sz="3200"/>
              <a:t>, котор</a:t>
            </a:r>
            <a:r>
              <a:rPr lang="" altLang="en-US" sz="3200"/>
              <a:t>ый</a:t>
            </a:r>
            <a:r>
              <a:rPr lang="en-US" sz="3200"/>
              <a:t> позволяет создавать и форматировать электронные таблицы.</a:t>
            </a:r>
          </a:p>
        </p:txBody>
      </p:sp>
      <p:pic>
        <p:nvPicPr>
          <p:cNvPr id="12" name="Picture 11" descr="/home/phooper/Desktop/rusakovtmp/google-forms-new-logo-1.pnggoogle-forms-new-logo-1"/>
          <p:cNvPicPr>
            <a:picLocks noChangeAspect="1"/>
          </p:cNvPicPr>
          <p:nvPr/>
        </p:nvPicPr>
        <p:blipFill>
          <a:blip r:embed="rId3"/>
          <a:srcRect/>
          <a:stretch>
            <a:fillRect/>
          </a:stretch>
        </p:blipFill>
        <p:spPr>
          <a:xfrm>
            <a:off x="144780" y="2362200"/>
            <a:ext cx="847090" cy="847090"/>
          </a:xfrm>
          <a:prstGeom prst="rect">
            <a:avLst/>
          </a:prstGeom>
        </p:spPr>
      </p:pic>
      <p:sp>
        <p:nvSpPr>
          <p:cNvPr id="13" name="Title 9"/>
          <p:cNvSpPr/>
          <p:nvPr/>
        </p:nvSpPr>
        <p:spPr>
          <a:xfrm>
            <a:off x="1092200" y="2725420"/>
            <a:ext cx="10803255" cy="13258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30000"/>
              </a:lnSpc>
              <a:spcBef>
                <a:spcPts val="0"/>
              </a:spcBef>
              <a:spcAft>
                <a:spcPts val="0"/>
              </a:spcAft>
            </a:pPr>
            <a:r>
              <a:rPr lang="en-US" sz="3200" u="sng">
                <a:sym typeface="+mn-ea"/>
              </a:rPr>
              <a:t>Google </a:t>
            </a:r>
            <a:r>
              <a:rPr lang="en-US" altLang="en-US" sz="3200" u="sng">
                <a:sym typeface="+mn-ea"/>
              </a:rPr>
              <a:t>Forms</a:t>
            </a:r>
            <a:r>
              <a:rPr lang="en-US" altLang="en-US" sz="3200">
                <a:sym typeface="+mn-ea"/>
              </a:rPr>
              <a:t> </a:t>
            </a:r>
            <a:r>
              <a:rPr lang="en-US" sz="3200">
                <a:sym typeface="+mn-ea"/>
              </a:rPr>
              <a:t>— это онлайн-</a:t>
            </a:r>
            <a:r>
              <a:rPr lang="en-US" altLang="en-US" sz="3200">
                <a:sym typeface="+mn-ea"/>
              </a:rPr>
              <a:t>сервис</a:t>
            </a:r>
            <a:r>
              <a:rPr lang="en-US" sz="3200">
                <a:sym typeface="+mn-ea"/>
              </a:rPr>
              <a:t>, позволяющий проводить анкетирование и опрашивать пользователей, собирая данные об ответах в </a:t>
            </a:r>
            <a:r>
              <a:rPr lang="" altLang="en-US" sz="3200">
                <a:sym typeface="+mn-ea"/>
              </a:rPr>
              <a:t>Google Sheets</a:t>
            </a:r>
            <a:r>
              <a:rPr lang="en-US" sz="3200">
                <a:sym typeface="+mn-ea"/>
              </a:rPr>
              <a:t>.</a:t>
            </a:r>
            <a:endParaRPr lang="en-US" sz="3200"/>
          </a:p>
        </p:txBody>
      </p:sp>
      <p:pic>
        <p:nvPicPr>
          <p:cNvPr id="22" name="Picture 21" descr="/home/phooper/Desktop/rusakovtmp/Untitled.pngUntitled"/>
          <p:cNvPicPr>
            <a:picLocks noChangeAspect="1"/>
          </p:cNvPicPr>
          <p:nvPr/>
        </p:nvPicPr>
        <p:blipFill>
          <a:blip r:embed="rId4"/>
          <a:srcRect/>
          <a:stretch>
            <a:fillRect/>
          </a:stretch>
        </p:blipFill>
        <p:spPr>
          <a:xfrm>
            <a:off x="301625" y="4574540"/>
            <a:ext cx="532765" cy="707390"/>
          </a:xfrm>
          <a:prstGeom prst="rect">
            <a:avLst/>
          </a:prstGeom>
        </p:spPr>
      </p:pic>
      <p:sp>
        <p:nvSpPr>
          <p:cNvPr id="23" name="Title 9"/>
          <p:cNvSpPr/>
          <p:nvPr/>
        </p:nvSpPr>
        <p:spPr>
          <a:xfrm>
            <a:off x="1092200" y="4882515"/>
            <a:ext cx="10803255" cy="13258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30000"/>
              </a:lnSpc>
              <a:spcBef>
                <a:spcPts val="0"/>
              </a:spcBef>
              <a:spcAft>
                <a:spcPts val="0"/>
              </a:spcAft>
            </a:pPr>
            <a:r>
              <a:rPr lang="en-US" sz="3200" u="sng"/>
              <a:t>Google </a:t>
            </a:r>
            <a:r>
              <a:rPr lang="" altLang="en-US" sz="3200" u="sng"/>
              <a:t>Sites </a:t>
            </a:r>
            <a:r>
              <a:rPr lang="en-US" sz="3200"/>
              <a:t>— это </a:t>
            </a:r>
            <a:r>
              <a:rPr lang="" altLang="en-US" sz="3200"/>
              <a:t>онлайн-хостинг + конструктор сайтов, с возможностью интеграции с сервисами от Google.</a:t>
            </a:r>
            <a:endParaRPr lang="en-US" sz="3200"/>
          </a:p>
        </p:txBody>
      </p:sp>
    </p:spTree>
    <p:extLst>
      <p:ext uri="{BB962C8B-B14F-4D97-AF65-F5344CB8AC3E}">
        <p14:creationId xmlns:p14="http://schemas.microsoft.com/office/powerpoint/2010/main" val="403778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654685" y="2148205"/>
            <a:ext cx="10799445" cy="2562225"/>
            <a:chOff x="284" y="3437"/>
            <a:chExt cx="17007" cy="4035"/>
          </a:xfrm>
        </p:grpSpPr>
        <p:pic>
          <p:nvPicPr>
            <p:cNvPr id="13" name="Picture 12" descr="/home/phooper/Desktop/rusakovtmp/sheets.pngsheets"/>
            <p:cNvPicPr>
              <a:picLocks noChangeAspect="1"/>
            </p:cNvPicPr>
            <p:nvPr/>
          </p:nvPicPr>
          <p:blipFill>
            <a:blip r:embed="rId2"/>
            <a:srcRect/>
            <a:stretch>
              <a:fillRect/>
            </a:stretch>
          </p:blipFill>
          <p:spPr>
            <a:xfrm>
              <a:off x="911" y="3675"/>
              <a:ext cx="2067" cy="2833"/>
            </a:xfrm>
            <a:prstGeom prst="rect">
              <a:avLst/>
            </a:prstGeom>
          </p:spPr>
        </p:pic>
        <p:pic>
          <p:nvPicPr>
            <p:cNvPr id="14" name="Picture 13" descr="/home/phooper/Desktop/rusakovtmp/google-forms-new-logo-1.pnggoogle-forms-new-logo-1"/>
            <p:cNvPicPr>
              <a:picLocks noChangeAspect="1"/>
            </p:cNvPicPr>
            <p:nvPr/>
          </p:nvPicPr>
          <p:blipFill>
            <a:blip r:embed="rId3"/>
            <a:srcRect/>
            <a:stretch>
              <a:fillRect/>
            </a:stretch>
          </p:blipFill>
          <p:spPr>
            <a:xfrm>
              <a:off x="4705" y="3437"/>
              <a:ext cx="3310" cy="3310"/>
            </a:xfrm>
            <a:prstGeom prst="rect">
              <a:avLst/>
            </a:prstGeom>
          </p:spPr>
        </p:pic>
        <p:pic>
          <p:nvPicPr>
            <p:cNvPr id="22" name="Picture 21" descr="/home/phooper/Desktop/rusakovtmp/Untitled.pngUntitled"/>
            <p:cNvPicPr>
              <a:picLocks noChangeAspect="1"/>
            </p:cNvPicPr>
            <p:nvPr/>
          </p:nvPicPr>
          <p:blipFill>
            <a:blip r:embed="rId4"/>
            <a:srcRect/>
            <a:stretch>
              <a:fillRect/>
            </a:stretch>
          </p:blipFill>
          <p:spPr>
            <a:xfrm>
              <a:off x="9615" y="3690"/>
              <a:ext cx="2120" cy="2818"/>
            </a:xfrm>
            <a:prstGeom prst="rect">
              <a:avLst/>
            </a:prstGeom>
          </p:spPr>
        </p:pic>
        <p:sp>
          <p:nvSpPr>
            <p:cNvPr id="15" name="Text Box 14"/>
            <p:cNvSpPr txBox="1"/>
            <p:nvPr/>
          </p:nvSpPr>
          <p:spPr>
            <a:xfrm>
              <a:off x="284" y="6747"/>
              <a:ext cx="3320" cy="725"/>
            </a:xfrm>
            <a:prstGeom prst="rect">
              <a:avLst/>
            </a:prstGeom>
            <a:noFill/>
          </p:spPr>
          <p:txBody>
            <a:bodyPr wrap="none" rtlCol="0" anchor="t">
              <a:spAutoFit/>
            </a:bodyPr>
            <a:lstStyle/>
            <a:p>
              <a:pPr algn="ctr"/>
              <a:r>
                <a:rPr lang="en-US" sz="2400">
                  <a:sym typeface="+mn-ea"/>
                </a:rPr>
                <a:t>Google </a:t>
              </a:r>
              <a:r>
                <a:rPr lang="en-US" altLang="en-US" sz="2400">
                  <a:sym typeface="+mn-ea"/>
                </a:rPr>
                <a:t>Sheets</a:t>
              </a:r>
            </a:p>
          </p:txBody>
        </p:sp>
        <p:sp>
          <p:nvSpPr>
            <p:cNvPr id="16" name="Text Box 15"/>
            <p:cNvSpPr txBox="1"/>
            <p:nvPr/>
          </p:nvSpPr>
          <p:spPr>
            <a:xfrm>
              <a:off x="4756" y="6747"/>
              <a:ext cx="3208" cy="725"/>
            </a:xfrm>
            <a:prstGeom prst="rect">
              <a:avLst/>
            </a:prstGeom>
            <a:noFill/>
          </p:spPr>
          <p:txBody>
            <a:bodyPr wrap="none" rtlCol="0" anchor="t">
              <a:spAutoFit/>
            </a:bodyPr>
            <a:lstStyle/>
            <a:p>
              <a:pPr algn="ctr"/>
              <a:r>
                <a:rPr lang="en-US" sz="2400">
                  <a:sym typeface="+mn-ea"/>
                </a:rPr>
                <a:t>Google </a:t>
              </a:r>
              <a:r>
                <a:rPr lang="en-US" altLang="en-US" sz="2400">
                  <a:sym typeface="+mn-ea"/>
                </a:rPr>
                <a:t>Forms</a:t>
              </a:r>
            </a:p>
          </p:txBody>
        </p:sp>
        <p:sp>
          <p:nvSpPr>
            <p:cNvPr id="17" name="Text Box 16"/>
            <p:cNvSpPr txBox="1"/>
            <p:nvPr/>
          </p:nvSpPr>
          <p:spPr>
            <a:xfrm>
              <a:off x="9208" y="6747"/>
              <a:ext cx="2933" cy="725"/>
            </a:xfrm>
            <a:prstGeom prst="rect">
              <a:avLst/>
            </a:prstGeom>
            <a:noFill/>
          </p:spPr>
          <p:txBody>
            <a:bodyPr wrap="none" rtlCol="0" anchor="t">
              <a:spAutoFit/>
            </a:bodyPr>
            <a:lstStyle/>
            <a:p>
              <a:pPr algn="ctr"/>
              <a:r>
                <a:rPr lang="en-US" sz="2400">
                  <a:sym typeface="+mn-ea"/>
                </a:rPr>
                <a:t>Google </a:t>
              </a:r>
              <a:r>
                <a:rPr lang="en-US" altLang="en-US" sz="2400">
                  <a:sym typeface="+mn-ea"/>
                </a:rPr>
                <a:t>Sites</a:t>
              </a:r>
            </a:p>
          </p:txBody>
        </p:sp>
        <p:pic>
          <p:nvPicPr>
            <p:cNvPr id="18" name="Picture 17" descr="plus_PNG30"/>
            <p:cNvPicPr>
              <a:picLocks noChangeAspect="1"/>
            </p:cNvPicPr>
            <p:nvPr/>
          </p:nvPicPr>
          <p:blipFill>
            <a:blip r:embed="rId5"/>
            <a:stretch>
              <a:fillRect/>
            </a:stretch>
          </p:blipFill>
          <p:spPr>
            <a:xfrm>
              <a:off x="3510" y="4726"/>
              <a:ext cx="1349" cy="1349"/>
            </a:xfrm>
            <a:prstGeom prst="rect">
              <a:avLst/>
            </a:prstGeom>
          </p:spPr>
        </p:pic>
        <p:pic>
          <p:nvPicPr>
            <p:cNvPr id="19" name="Picture 18" descr="plus_PNG30"/>
            <p:cNvPicPr>
              <a:picLocks noChangeAspect="1"/>
            </p:cNvPicPr>
            <p:nvPr/>
          </p:nvPicPr>
          <p:blipFill>
            <a:blip r:embed="rId5"/>
            <a:stretch>
              <a:fillRect/>
            </a:stretch>
          </p:blipFill>
          <p:spPr>
            <a:xfrm>
              <a:off x="7869" y="4726"/>
              <a:ext cx="1349" cy="1349"/>
            </a:xfrm>
            <a:prstGeom prst="rect">
              <a:avLst/>
            </a:prstGeom>
          </p:spPr>
        </p:pic>
        <p:pic>
          <p:nvPicPr>
            <p:cNvPr id="20" name="Picture 19" descr="здгы"/>
            <p:cNvPicPr>
              <a:picLocks noChangeAspect="1"/>
            </p:cNvPicPr>
            <p:nvPr/>
          </p:nvPicPr>
          <p:blipFill>
            <a:blip r:embed="rId6"/>
            <a:stretch>
              <a:fillRect/>
            </a:stretch>
          </p:blipFill>
          <p:spPr>
            <a:xfrm>
              <a:off x="12488" y="5050"/>
              <a:ext cx="1169" cy="701"/>
            </a:xfrm>
            <a:prstGeom prst="rect">
              <a:avLst/>
            </a:prstGeom>
          </p:spPr>
        </p:pic>
        <p:pic>
          <p:nvPicPr>
            <p:cNvPr id="21" name="Picture 20" descr="ьуы"/>
            <p:cNvPicPr>
              <a:picLocks noChangeAspect="1"/>
            </p:cNvPicPr>
            <p:nvPr/>
          </p:nvPicPr>
          <p:blipFill>
            <a:blip r:embed="rId7"/>
            <a:stretch>
              <a:fillRect/>
            </a:stretch>
          </p:blipFill>
          <p:spPr>
            <a:xfrm>
              <a:off x="14411" y="3690"/>
              <a:ext cx="2682" cy="2818"/>
            </a:xfrm>
            <a:prstGeom prst="rect">
              <a:avLst/>
            </a:prstGeom>
          </p:spPr>
        </p:pic>
        <p:sp>
          <p:nvSpPr>
            <p:cNvPr id="23" name="Text Box 22"/>
            <p:cNvSpPr txBox="1"/>
            <p:nvPr/>
          </p:nvSpPr>
          <p:spPr>
            <a:xfrm>
              <a:off x="14212" y="6747"/>
              <a:ext cx="3079" cy="725"/>
            </a:xfrm>
            <a:prstGeom prst="rect">
              <a:avLst/>
            </a:prstGeom>
            <a:noFill/>
          </p:spPr>
          <p:txBody>
            <a:bodyPr wrap="none" rtlCol="0" anchor="t">
              <a:spAutoFit/>
            </a:bodyPr>
            <a:lstStyle/>
            <a:p>
              <a:pPr algn="ctr"/>
              <a:r>
                <a:rPr lang="" altLang="en-US" sz="2400"/>
                <a:t>Мессенджер</a:t>
              </a:r>
            </a:p>
          </p:txBody>
        </p:sp>
      </p:grpSp>
    </p:spTree>
    <p:extLst>
      <p:ext uri="{BB962C8B-B14F-4D97-AF65-F5344CB8AC3E}">
        <p14:creationId xmlns:p14="http://schemas.microsoft.com/office/powerpoint/2010/main" val="534573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ome/phooper/Desktop/rusakovtmp/qr-code.gifqr-code"/>
          <p:cNvPicPr>
            <a:picLocks noChangeAspect="1"/>
          </p:cNvPicPr>
          <p:nvPr/>
        </p:nvPicPr>
        <p:blipFill>
          <a:blip r:embed="rId3"/>
          <a:srcRect/>
          <a:stretch>
            <a:fillRect/>
          </a:stretch>
        </p:blipFill>
        <p:spPr>
          <a:xfrm>
            <a:off x="7323455" y="228600"/>
            <a:ext cx="4615180" cy="4615180"/>
          </a:xfrm>
          <a:prstGeom prst="rect">
            <a:avLst/>
          </a:prstGeom>
        </p:spPr>
      </p:pic>
      <p:sp>
        <p:nvSpPr>
          <p:cNvPr id="2" name="Заголовок 1"/>
          <p:cNvSpPr>
            <a:spLocks noGrp="1"/>
          </p:cNvSpPr>
          <p:nvPr>
            <p:ph type="title"/>
          </p:nvPr>
        </p:nvSpPr>
        <p:spPr>
          <a:xfrm>
            <a:off x="1349375" y="420370"/>
            <a:ext cx="4009390" cy="1325880"/>
          </a:xfrm>
        </p:spPr>
        <p:txBody>
          <a:bodyPr/>
          <a:lstStyle/>
          <a:p>
            <a:r>
              <a:rPr lang="en-US" dirty="0" err="1"/>
              <a:t>G</a:t>
            </a:r>
            <a:r>
              <a:rPr lang="en-US" altLang="en-US" dirty="0" err="1"/>
              <a:t>oogle </a:t>
            </a:r>
            <a:r>
              <a:rPr lang="" altLang="en-US" dirty="0" err="1"/>
              <a:t>Sites</a:t>
            </a:r>
            <a:endParaRPr lang="" altLang="en-US" dirty="0"/>
          </a:p>
        </p:txBody>
      </p:sp>
      <p:sp>
        <p:nvSpPr>
          <p:cNvPr id="5" name="Объект 4"/>
          <p:cNvSpPr>
            <a:spLocks noGrp="1"/>
          </p:cNvSpPr>
          <p:nvPr>
            <p:ph idx="1"/>
          </p:nvPr>
        </p:nvSpPr>
        <p:spPr>
          <a:xfrm>
            <a:off x="104775" y="4614545"/>
            <a:ext cx="11833860" cy="1950085"/>
          </a:xfrm>
        </p:spPr>
        <p:txBody>
          <a:bodyPr>
            <a:noAutofit/>
          </a:bodyPr>
          <a:lstStyle/>
          <a:p>
            <a:pPr marL="0" indent="0">
              <a:lnSpc>
                <a:spcPct val="150000"/>
              </a:lnSpc>
              <a:buNone/>
            </a:pPr>
            <a:r>
              <a:rPr lang="en-US" dirty="0">
                <a:sym typeface="+mn-ea"/>
                <a:hlinkClick r:id="rId4"/>
              </a:rPr>
              <a:t>https://sites.google.com/view/testtalk/%D0%B3%D0%BB%D0%B0%D0%B2%D0%BD%D0%B0%D1%8F-%D1%81%D1%82%D1%80%D0%B0%D0%BD%D0%B8%D1%86%D0%B0</a:t>
            </a:r>
            <a:endParaRPr lang="en-US" dirty="0"/>
          </a:p>
        </p:txBody>
      </p:sp>
      <p:pic>
        <p:nvPicPr>
          <p:cNvPr id="4" name="Picture 3" descr="/home/phooper/Desktop/rusakovtmp/Untitled.pngUntitled"/>
          <p:cNvPicPr>
            <a:picLocks noChangeAspect="1"/>
          </p:cNvPicPr>
          <p:nvPr/>
        </p:nvPicPr>
        <p:blipFill>
          <a:blip r:embed="rId5"/>
          <a:srcRect/>
          <a:stretch>
            <a:fillRect/>
          </a:stretch>
        </p:blipFill>
        <p:spPr>
          <a:xfrm>
            <a:off x="353060" y="555308"/>
            <a:ext cx="720090" cy="956310"/>
          </a:xfrm>
          <a:prstGeom prst="rect">
            <a:avLst/>
          </a:prstGeom>
        </p:spPr>
      </p:pic>
      <p:sp>
        <p:nvSpPr>
          <p:cNvPr id="7" name="Объект 4"/>
          <p:cNvSpPr>
            <a:spLocks noGrp="1"/>
          </p:cNvSpPr>
          <p:nvPr/>
        </p:nvSpPr>
        <p:spPr>
          <a:xfrm>
            <a:off x="3160395" y="3460750"/>
            <a:ext cx="3291840" cy="6083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hlinkClick r:id="rId6"/>
              </a:rPr>
              <a:t>http://gg.gg/gv8t1</a:t>
            </a:r>
            <a:endParaRPr lang="en-US" dirty="0"/>
          </a:p>
        </p:txBody>
      </p:sp>
      <p:sp>
        <p:nvSpPr>
          <p:cNvPr id="8" name="Text Box 7"/>
          <p:cNvSpPr txBox="1"/>
          <p:nvPr/>
        </p:nvSpPr>
        <p:spPr>
          <a:xfrm>
            <a:off x="104775" y="3432810"/>
            <a:ext cx="3379470" cy="521970"/>
          </a:xfrm>
          <a:prstGeom prst="rect">
            <a:avLst/>
          </a:prstGeom>
          <a:noFill/>
        </p:spPr>
        <p:txBody>
          <a:bodyPr wrap="square" rtlCol="0">
            <a:spAutoFit/>
          </a:bodyPr>
          <a:lstStyle/>
          <a:p>
            <a:r>
              <a:rPr lang="en-US" altLang="en-US" sz="2800"/>
              <a:t>Короткая ссылка:</a:t>
            </a:r>
          </a:p>
        </p:txBody>
      </p:sp>
      <p:sp>
        <p:nvSpPr>
          <p:cNvPr id="9" name="Text Box 8"/>
          <p:cNvSpPr txBox="1"/>
          <p:nvPr/>
        </p:nvSpPr>
        <p:spPr>
          <a:xfrm>
            <a:off x="104775" y="4193540"/>
            <a:ext cx="3379470" cy="521970"/>
          </a:xfrm>
          <a:prstGeom prst="rect">
            <a:avLst/>
          </a:prstGeom>
          <a:noFill/>
        </p:spPr>
        <p:txBody>
          <a:bodyPr wrap="square" rtlCol="0">
            <a:spAutoFit/>
          </a:bodyPr>
          <a:lstStyle/>
          <a:p>
            <a:r>
              <a:rPr lang="en-US" altLang="en-US" sz="2800"/>
              <a:t>Полная ссылка:</a:t>
            </a:r>
          </a:p>
        </p:txBody>
      </p:sp>
      <p:sp>
        <p:nvSpPr>
          <p:cNvPr id="10" name="Text Box 9"/>
          <p:cNvSpPr txBox="1"/>
          <p:nvPr/>
        </p:nvSpPr>
        <p:spPr>
          <a:xfrm>
            <a:off x="104775" y="1746250"/>
            <a:ext cx="7218045" cy="1476375"/>
          </a:xfrm>
          <a:prstGeom prst="rect">
            <a:avLst/>
          </a:prstGeom>
          <a:noFill/>
        </p:spPr>
        <p:txBody>
          <a:bodyPr wrap="square" rtlCol="0">
            <a:spAutoFit/>
          </a:bodyPr>
          <a:lstStyle/>
          <a:p>
            <a:pPr>
              <a:lnSpc>
                <a:spcPct val="150000"/>
              </a:lnSpc>
            </a:pPr>
            <a:r>
              <a:rPr lang="" altLang="en-US" sz="3000" b="1"/>
              <a:t>Желающие могут пообщаться через мессенджер из Google - сервисов!</a:t>
            </a:r>
          </a:p>
        </p:txBody>
      </p:sp>
    </p:spTree>
    <p:extLst>
      <p:ext uri="{BB962C8B-B14F-4D97-AF65-F5344CB8AC3E}">
        <p14:creationId xmlns:p14="http://schemas.microsoft.com/office/powerpoint/2010/main" val="3450479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3612881" y="185738"/>
            <a:ext cx="4440873" cy="1329680"/>
          </a:xfrm>
          <a:prstGeom prst="rect">
            <a:avLst/>
          </a:prstGeom>
        </p:spPr>
      </p:pic>
      <p:sp>
        <p:nvSpPr>
          <p:cNvPr id="5" name="Номер слайда 4"/>
          <p:cNvSpPr>
            <a:spLocks noGrp="1"/>
          </p:cNvSpPr>
          <p:nvPr>
            <p:ph type="sldNum" sz="quarter" idx="12"/>
          </p:nvPr>
        </p:nvSpPr>
        <p:spPr/>
        <p:txBody>
          <a:bodyPr/>
          <a:lstStyle/>
          <a:p>
            <a:fld id="{90A79164-CC0D-48E6-A328-E8EB2F3E2667}" type="slidenum">
              <a:rPr lang="ru-RU" smtClean="0"/>
              <a:t>14</a:t>
            </a:fld>
            <a:endParaRPr lang="ru-RU"/>
          </a:p>
        </p:txBody>
      </p:sp>
      <p:pic>
        <p:nvPicPr>
          <p:cNvPr id="1026" name="Picture 2" descr="https://www.pvsm.ru/images/2018/11/14/Firebase-Summit-2018-korotko-o-glavnom-2.png">
            <a:extLst>
              <a:ext uri="{FF2B5EF4-FFF2-40B4-BE49-F238E27FC236}">
                <a16:creationId xmlns:a16="http://schemas.microsoft.com/office/drawing/2014/main" id="{7E131D1F-B96C-4AFB-98D5-7104CA813E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1290975"/>
            <a:ext cx="10448925" cy="58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230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41651" y="910750"/>
            <a:ext cx="6010133" cy="5697726"/>
          </a:xfrm>
        </p:spPr>
      </p:pic>
      <p:sp>
        <p:nvSpPr>
          <p:cNvPr id="5" name="TextBox 4"/>
          <p:cNvSpPr txBox="1"/>
          <p:nvPr/>
        </p:nvSpPr>
        <p:spPr>
          <a:xfrm>
            <a:off x="33338" y="917013"/>
            <a:ext cx="2880320" cy="6463308"/>
          </a:xfrm>
          <a:prstGeom prst="rect">
            <a:avLst/>
          </a:prstGeom>
          <a:noFill/>
        </p:spPr>
        <p:txBody>
          <a:bodyPr wrap="square" rtlCol="0">
            <a:spAutoFit/>
          </a:bodyPr>
          <a:lstStyle/>
          <a:p>
            <a:pPr marL="228600" indent="-228600">
              <a:buFont typeface="+mj-lt"/>
              <a:buAutoNum type="arabicPeriod"/>
            </a:pPr>
            <a:r>
              <a:rPr lang="ru-RU" sz="1200" dirty="0"/>
              <a:t>Панель </a:t>
            </a:r>
            <a:r>
              <a:rPr lang="ru-RU" sz="1200" b="1" dirty="0"/>
              <a:t>инструментов</a:t>
            </a:r>
            <a:r>
              <a:rPr lang="ru-RU" sz="1200" dirty="0"/>
              <a:t> позволяет выполнять широкий спектр действий, в том числе запуск приложения и запуск инструментов </a:t>
            </a:r>
            <a:r>
              <a:rPr lang="ru-RU" sz="1200" dirty="0" err="1"/>
              <a:t>Android</a:t>
            </a:r>
            <a:r>
              <a:rPr lang="ru-RU" sz="1200" dirty="0"/>
              <a:t>.</a:t>
            </a:r>
          </a:p>
          <a:p>
            <a:pPr marL="228600" indent="-228600">
              <a:buFont typeface="+mj-lt"/>
              <a:buAutoNum type="arabicPeriod"/>
            </a:pPr>
            <a:r>
              <a:rPr lang="ru-RU" sz="1200" dirty="0"/>
              <a:t>Панель </a:t>
            </a:r>
            <a:r>
              <a:rPr lang="ru-RU" sz="1200" b="1" dirty="0"/>
              <a:t>навигации</a:t>
            </a:r>
            <a:r>
              <a:rPr lang="ru-RU" sz="1200" dirty="0"/>
              <a:t> помогает вам перемещаться по вашему проекту и открывать файлы для редактирования. Он обеспечивает более компактный вид структуры, видимой в окне </a:t>
            </a:r>
            <a:r>
              <a:rPr lang="ru-RU" sz="1200" b="1" dirty="0"/>
              <a:t>проекта</a:t>
            </a:r>
            <a:r>
              <a:rPr lang="ru-RU" sz="1200" dirty="0"/>
              <a:t> .</a:t>
            </a:r>
          </a:p>
          <a:p>
            <a:pPr marL="228600" indent="-228600">
              <a:buFont typeface="+mj-lt"/>
              <a:buAutoNum type="arabicPeriod"/>
            </a:pPr>
            <a:r>
              <a:rPr lang="ru-RU" sz="1200" dirty="0"/>
              <a:t>В </a:t>
            </a:r>
            <a:r>
              <a:rPr lang="ru-RU" sz="1200" b="1" dirty="0"/>
              <a:t>окне редактора</a:t>
            </a:r>
            <a:r>
              <a:rPr lang="ru-RU" sz="1200" dirty="0"/>
              <a:t> вы можете создавать и изменять код. В зависимости от текущего типа файла, редактор может меняться. Например, при просмотре файла макета в редакторе отображается редактор макетов.</a:t>
            </a:r>
          </a:p>
          <a:p>
            <a:pPr marL="228600" indent="-228600">
              <a:buFont typeface="+mj-lt"/>
              <a:buAutoNum type="arabicPeriod"/>
            </a:pPr>
            <a:r>
              <a:rPr lang="ru-RU" sz="1200" dirty="0"/>
              <a:t>Панель </a:t>
            </a:r>
            <a:r>
              <a:rPr lang="ru-RU" sz="1200" b="1" dirty="0"/>
              <a:t>инструментов</a:t>
            </a:r>
            <a:r>
              <a:rPr lang="ru-RU" sz="1200" dirty="0"/>
              <a:t> расположена вокруг окна IDE и содержит кнопки, которые позволяют вам развернуть или свернуть отдельные окна инструментов.</a:t>
            </a:r>
          </a:p>
          <a:p>
            <a:pPr marL="228600" indent="-228600">
              <a:buFont typeface="+mj-lt"/>
              <a:buAutoNum type="arabicPeriod"/>
            </a:pPr>
            <a:r>
              <a:rPr lang="ru-RU" sz="1200" dirty="0"/>
              <a:t>В </a:t>
            </a:r>
            <a:r>
              <a:rPr lang="ru-RU" sz="1200" b="1" dirty="0"/>
              <a:t>окне инструментов</a:t>
            </a:r>
            <a:r>
              <a:rPr lang="ru-RU" sz="1200" dirty="0"/>
              <a:t> предоставляет доступ к конкретным задачам , как управление проектами, поиск, контроль версий и многим другим. Вы можете расширить их и свернуть их.</a:t>
            </a:r>
          </a:p>
          <a:p>
            <a:pPr marL="228600" indent="-228600">
              <a:buFont typeface="+mj-lt"/>
              <a:buAutoNum type="arabicPeriod"/>
            </a:pPr>
            <a:r>
              <a:rPr lang="ru-RU" sz="1200" dirty="0"/>
              <a:t>В </a:t>
            </a:r>
            <a:r>
              <a:rPr lang="ru-RU" sz="1200" b="1" dirty="0"/>
              <a:t>строке состояния</a:t>
            </a:r>
            <a:r>
              <a:rPr lang="ru-RU" sz="1200" dirty="0"/>
              <a:t> отображает состояние вашего проекта и сам IDE, а также любые предупреждения или сообщения.</a:t>
            </a:r>
          </a:p>
          <a:p>
            <a:endParaRPr lang="ru-RU"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6" y="872359"/>
            <a:ext cx="3238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9" y="1704734"/>
            <a:ext cx="29527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46" y="2717213"/>
            <a:ext cx="304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981980"/>
            <a:ext cx="3619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1" y="4949461"/>
            <a:ext cx="3429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91" y="6029582"/>
            <a:ext cx="28575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Заголовок 1">
            <a:extLst>
              <a:ext uri="{FF2B5EF4-FFF2-40B4-BE49-F238E27FC236}">
                <a16:creationId xmlns:a16="http://schemas.microsoft.com/office/drawing/2014/main" id="{66416A3F-B540-461E-9654-CC6F35E69020}"/>
              </a:ext>
            </a:extLst>
          </p:cNvPr>
          <p:cNvSpPr txBox="1">
            <a:spLocks/>
          </p:cNvSpPr>
          <p:nvPr/>
        </p:nvSpPr>
        <p:spPr>
          <a:xfrm>
            <a:off x="933699" y="-72650"/>
            <a:ext cx="6184140" cy="13260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t>Android Studio</a:t>
            </a:r>
            <a:endParaRPr lang="ru-RU" sz="5400" b="1" dirty="0"/>
          </a:p>
        </p:txBody>
      </p:sp>
      <p:pic>
        <p:nvPicPr>
          <p:cNvPr id="14" name="Picture 3">
            <a:extLst>
              <a:ext uri="{FF2B5EF4-FFF2-40B4-BE49-F238E27FC236}">
                <a16:creationId xmlns:a16="http://schemas.microsoft.com/office/drawing/2014/main" id="{5999A9AE-8691-4C64-926D-77BD0B59A79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50349" y="3738721"/>
            <a:ext cx="2552655" cy="270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a:extLst>
              <a:ext uri="{FF2B5EF4-FFF2-40B4-BE49-F238E27FC236}">
                <a16:creationId xmlns:a16="http://schemas.microsoft.com/office/drawing/2014/main" id="{71296C59-CB6E-4BAC-ADA8-1672FADBC55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350349" y="786393"/>
            <a:ext cx="2552655"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6916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E42D5A-47AF-4AEA-BF59-36542D7D8784}"/>
              </a:ext>
            </a:extLst>
          </p:cNvPr>
          <p:cNvSpPr>
            <a:spLocks noGrp="1"/>
          </p:cNvSpPr>
          <p:nvPr>
            <p:ph type="title"/>
          </p:nvPr>
        </p:nvSpPr>
        <p:spPr>
          <a:xfrm>
            <a:off x="381000" y="18255"/>
            <a:ext cx="10515600" cy="1325563"/>
          </a:xfrm>
        </p:spPr>
        <p:txBody>
          <a:bodyPr/>
          <a:lstStyle/>
          <a:p>
            <a:r>
              <a:rPr lang="en-US" b="1" dirty="0"/>
              <a:t>Visual Studio Code</a:t>
            </a:r>
            <a:br>
              <a:rPr lang="en-US" b="1" dirty="0"/>
            </a:br>
            <a:endParaRPr lang="ru-RU" dirty="0"/>
          </a:p>
        </p:txBody>
      </p:sp>
      <p:sp>
        <p:nvSpPr>
          <p:cNvPr id="4" name="Номер слайда 3">
            <a:extLst>
              <a:ext uri="{FF2B5EF4-FFF2-40B4-BE49-F238E27FC236}">
                <a16:creationId xmlns:a16="http://schemas.microsoft.com/office/drawing/2014/main" id="{2198D9C2-9438-41D4-A1CC-1CDC482F5885}"/>
              </a:ext>
            </a:extLst>
          </p:cNvPr>
          <p:cNvSpPr>
            <a:spLocks noGrp="1"/>
          </p:cNvSpPr>
          <p:nvPr>
            <p:ph type="sldNum" sz="quarter" idx="12"/>
          </p:nvPr>
        </p:nvSpPr>
        <p:spPr/>
        <p:txBody>
          <a:bodyPr/>
          <a:lstStyle/>
          <a:p>
            <a:fld id="{90A79164-CC0D-48E6-A328-E8EB2F3E2667}" type="slidenum">
              <a:rPr lang="ru-RU" smtClean="0"/>
              <a:t>16</a:t>
            </a:fld>
            <a:endParaRPr lang="ru-RU"/>
          </a:p>
        </p:txBody>
      </p:sp>
      <p:pic>
        <p:nvPicPr>
          <p:cNvPr id="4098" name="Picture 2" descr="https://dev-gang.ru/static/storage/330792903743128730227182354116709465835.png">
            <a:extLst>
              <a:ext uri="{FF2B5EF4-FFF2-40B4-BE49-F238E27FC236}">
                <a16:creationId xmlns:a16="http://schemas.microsoft.com/office/drawing/2014/main" id="{B1A96611-958F-4462-B1AA-70284A1461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681036"/>
            <a:ext cx="8474591" cy="58150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Объект 4">
            <a:extLst>
              <a:ext uri="{FF2B5EF4-FFF2-40B4-BE49-F238E27FC236}">
                <a16:creationId xmlns:a16="http://schemas.microsoft.com/office/drawing/2014/main" id="{4544BE72-4355-480D-8C3D-EA610FEA57F5}"/>
              </a:ext>
            </a:extLst>
          </p:cNvPr>
          <p:cNvGraphicFramePr>
            <a:graphicFrameLocks noGrp="1" noChangeAspect="1"/>
          </p:cNvGraphicFramePr>
          <p:nvPr>
            <p:ph idx="1"/>
            <p:extLst>
              <p:ext uri="{D42A27DB-BD31-4B8C-83A1-F6EECF244321}">
                <p14:modId xmlns:p14="http://schemas.microsoft.com/office/powerpoint/2010/main" val="3594262868"/>
              </p:ext>
            </p:extLst>
          </p:nvPr>
        </p:nvGraphicFramePr>
        <p:xfrm>
          <a:off x="9039225" y="1876425"/>
          <a:ext cx="2914650" cy="4340225"/>
        </p:xfrm>
        <a:graphic>
          <a:graphicData uri="http://schemas.openxmlformats.org/presentationml/2006/ole">
            <mc:AlternateContent xmlns:mc="http://schemas.openxmlformats.org/markup-compatibility/2006">
              <mc:Choice xmlns:v="urn:schemas-microsoft-com:vml" Requires="v">
                <p:oleObj spid="_x0000_s4118" name="Document" r:id="rId5" imgW="3837811" imgH="5715925" progId="Word.Document.12">
                  <p:embed/>
                </p:oleObj>
              </mc:Choice>
              <mc:Fallback>
                <p:oleObj name="Document" r:id="rId5" imgW="3837811" imgH="5715925" progId="Word.Document.12">
                  <p:embed/>
                  <p:pic>
                    <p:nvPicPr>
                      <p:cNvPr id="0" name=""/>
                      <p:cNvPicPr/>
                      <p:nvPr/>
                    </p:nvPicPr>
                    <p:blipFill>
                      <a:blip r:embed="rId6"/>
                      <a:stretch>
                        <a:fillRect/>
                      </a:stretch>
                    </p:blipFill>
                    <p:spPr>
                      <a:xfrm>
                        <a:off x="9039225" y="1876425"/>
                        <a:ext cx="2914650" cy="4340225"/>
                      </a:xfrm>
                      <a:prstGeom prst="rect">
                        <a:avLst/>
                      </a:prstGeom>
                    </p:spPr>
                  </p:pic>
                </p:oleObj>
              </mc:Fallback>
            </mc:AlternateContent>
          </a:graphicData>
        </a:graphic>
      </p:graphicFrame>
      <p:pic>
        <p:nvPicPr>
          <p:cNvPr id="4100" name="Picture 4" descr="https://img2.pngio.com/visual-studio-code-logo-png-transparent-svg-vector-freebie-supply-visual-studio-code-png-2400_2412.png">
            <a:extLst>
              <a:ext uri="{FF2B5EF4-FFF2-40B4-BE49-F238E27FC236}">
                <a16:creationId xmlns:a16="http://schemas.microsoft.com/office/drawing/2014/main" id="{384845C2-AE98-4952-B0C3-2CD540A8BA4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94512" y="136525"/>
            <a:ext cx="1834128" cy="1843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38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2507733" y="1397152"/>
            <a:ext cx="7474467" cy="5460848"/>
          </a:xfrm>
          <a:prstGeom prst="rect">
            <a:avLst/>
          </a:prstGeom>
        </p:spPr>
      </p:pic>
      <p:sp>
        <p:nvSpPr>
          <p:cNvPr id="5" name="Номер слайда 4"/>
          <p:cNvSpPr>
            <a:spLocks noGrp="1"/>
          </p:cNvSpPr>
          <p:nvPr>
            <p:ph type="sldNum" sz="quarter" idx="12"/>
          </p:nvPr>
        </p:nvSpPr>
        <p:spPr/>
        <p:txBody>
          <a:bodyPr/>
          <a:lstStyle/>
          <a:p>
            <a:fld id="{90A79164-CC0D-48E6-A328-E8EB2F3E2667}" type="slidenum">
              <a:rPr lang="ru-RU" smtClean="0"/>
              <a:t>17</a:t>
            </a:fld>
            <a:endParaRPr lang="ru-RU"/>
          </a:p>
        </p:txBody>
      </p:sp>
      <p:pic>
        <p:nvPicPr>
          <p:cNvPr id="6" name="Рисунок 5"/>
          <p:cNvPicPr>
            <a:picLocks noChangeAspect="1"/>
          </p:cNvPicPr>
          <p:nvPr/>
        </p:nvPicPr>
        <p:blipFill>
          <a:blip r:embed="rId3"/>
          <a:stretch>
            <a:fillRect/>
          </a:stretch>
        </p:blipFill>
        <p:spPr>
          <a:xfrm>
            <a:off x="504703" y="0"/>
            <a:ext cx="4620721" cy="1460500"/>
          </a:xfrm>
          <a:prstGeom prst="rect">
            <a:avLst/>
          </a:prstGeom>
        </p:spPr>
      </p:pic>
    </p:spTree>
    <p:extLst>
      <p:ext uri="{BB962C8B-B14F-4D97-AF65-F5344CB8AC3E}">
        <p14:creationId xmlns:p14="http://schemas.microsoft.com/office/powerpoint/2010/main" val="794957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3"/>
          <a:stretch>
            <a:fillRect/>
          </a:stretch>
        </p:blipFill>
        <p:spPr>
          <a:xfrm>
            <a:off x="0" y="0"/>
            <a:ext cx="4620721" cy="1460500"/>
          </a:xfrm>
          <a:prstGeom prst="rect">
            <a:avLst/>
          </a:prstGeom>
          <a:effectLst>
            <a:softEdge rad="63500"/>
          </a:effectLst>
        </p:spPr>
      </p:pic>
      <p:sp>
        <p:nvSpPr>
          <p:cNvPr id="5" name="Номер слайда 4"/>
          <p:cNvSpPr>
            <a:spLocks noGrp="1"/>
          </p:cNvSpPr>
          <p:nvPr>
            <p:ph type="sldNum" sz="quarter" idx="12"/>
          </p:nvPr>
        </p:nvSpPr>
        <p:spPr/>
        <p:txBody>
          <a:bodyPr/>
          <a:lstStyle/>
          <a:p>
            <a:fld id="{90A79164-CC0D-48E6-A328-E8EB2F3E2667}" type="slidenum">
              <a:rPr lang="ru-RU" smtClean="0"/>
              <a:t>18</a:t>
            </a:fld>
            <a:endParaRPr lang="ru-RU"/>
          </a:p>
        </p:txBody>
      </p:sp>
      <p:sp>
        <p:nvSpPr>
          <p:cNvPr id="11" name="TextBox 10">
            <a:extLst>
              <a:ext uri="{FF2B5EF4-FFF2-40B4-BE49-F238E27FC236}">
                <a16:creationId xmlns:a16="http://schemas.microsoft.com/office/drawing/2014/main" id="{8D5C5320-2DA7-5F41-BE1C-A4768B035BD0}"/>
              </a:ext>
            </a:extLst>
          </p:cNvPr>
          <p:cNvSpPr txBox="1"/>
          <p:nvPr/>
        </p:nvSpPr>
        <p:spPr>
          <a:xfrm>
            <a:off x="504703" y="1407870"/>
            <a:ext cx="1043106" cy="369332"/>
          </a:xfrm>
          <a:prstGeom prst="rect">
            <a:avLst/>
          </a:prstGeom>
          <a:noFill/>
        </p:spPr>
        <p:txBody>
          <a:bodyPr wrap="none" rtlCol="0">
            <a:spAutoFit/>
          </a:bodyPr>
          <a:lstStyle/>
          <a:p>
            <a:r>
              <a:rPr lang="en-US" dirty="0"/>
              <a:t>Numbers</a:t>
            </a:r>
          </a:p>
        </p:txBody>
      </p:sp>
      <p:sp>
        <p:nvSpPr>
          <p:cNvPr id="12" name="TextBox 11">
            <a:extLst>
              <a:ext uri="{FF2B5EF4-FFF2-40B4-BE49-F238E27FC236}">
                <a16:creationId xmlns:a16="http://schemas.microsoft.com/office/drawing/2014/main" id="{3154CFAE-F160-EB4C-B16E-68F10C579BB8}"/>
              </a:ext>
            </a:extLst>
          </p:cNvPr>
          <p:cNvSpPr txBox="1"/>
          <p:nvPr/>
        </p:nvSpPr>
        <p:spPr>
          <a:xfrm>
            <a:off x="503115" y="2354028"/>
            <a:ext cx="821059" cy="369332"/>
          </a:xfrm>
          <a:prstGeom prst="rect">
            <a:avLst/>
          </a:prstGeom>
          <a:noFill/>
        </p:spPr>
        <p:txBody>
          <a:bodyPr wrap="none" rtlCol="0">
            <a:spAutoFit/>
          </a:bodyPr>
          <a:lstStyle/>
          <a:p>
            <a:r>
              <a:rPr lang="en-US" dirty="0"/>
              <a:t>Strings</a:t>
            </a:r>
          </a:p>
        </p:txBody>
      </p:sp>
      <p:sp>
        <p:nvSpPr>
          <p:cNvPr id="13" name="TextBox 12">
            <a:extLst>
              <a:ext uri="{FF2B5EF4-FFF2-40B4-BE49-F238E27FC236}">
                <a16:creationId xmlns:a16="http://schemas.microsoft.com/office/drawing/2014/main" id="{B794EF7C-0311-1049-B5D7-FB810C730256}"/>
              </a:ext>
            </a:extLst>
          </p:cNvPr>
          <p:cNvSpPr txBox="1"/>
          <p:nvPr/>
        </p:nvSpPr>
        <p:spPr>
          <a:xfrm>
            <a:off x="503115" y="3306833"/>
            <a:ext cx="1043876" cy="369332"/>
          </a:xfrm>
          <a:prstGeom prst="rect">
            <a:avLst/>
          </a:prstGeom>
          <a:noFill/>
        </p:spPr>
        <p:txBody>
          <a:bodyPr wrap="none" rtlCol="0">
            <a:spAutoFit/>
          </a:bodyPr>
          <a:lstStyle/>
          <a:p>
            <a:r>
              <a:rPr lang="en-US" dirty="0"/>
              <a:t>Booleans</a:t>
            </a:r>
          </a:p>
        </p:txBody>
      </p:sp>
      <p:pic>
        <p:nvPicPr>
          <p:cNvPr id="14" name="Рисунок 13">
            <a:extLst>
              <a:ext uri="{FF2B5EF4-FFF2-40B4-BE49-F238E27FC236}">
                <a16:creationId xmlns:a16="http://schemas.microsoft.com/office/drawing/2014/main" id="{2C8B44E6-509E-D64A-8F58-369629C95594}"/>
              </a:ext>
            </a:extLst>
          </p:cNvPr>
          <p:cNvPicPr>
            <a:picLocks noChangeAspect="1"/>
          </p:cNvPicPr>
          <p:nvPr/>
        </p:nvPicPr>
        <p:blipFill>
          <a:blip r:embed="rId4"/>
          <a:stretch>
            <a:fillRect/>
          </a:stretch>
        </p:blipFill>
        <p:spPr>
          <a:xfrm>
            <a:off x="517403" y="1761878"/>
            <a:ext cx="2260600" cy="533400"/>
          </a:xfrm>
          <a:prstGeom prst="rect">
            <a:avLst/>
          </a:prstGeom>
        </p:spPr>
      </p:pic>
      <p:pic>
        <p:nvPicPr>
          <p:cNvPr id="15" name="Рисунок 14">
            <a:extLst>
              <a:ext uri="{FF2B5EF4-FFF2-40B4-BE49-F238E27FC236}">
                <a16:creationId xmlns:a16="http://schemas.microsoft.com/office/drawing/2014/main" id="{8C997402-8BFC-4C44-820F-3397BC75DFAE}"/>
              </a:ext>
            </a:extLst>
          </p:cNvPr>
          <p:cNvPicPr>
            <a:picLocks noChangeAspect="1"/>
          </p:cNvPicPr>
          <p:nvPr/>
        </p:nvPicPr>
        <p:blipFill>
          <a:blip r:embed="rId5"/>
          <a:stretch>
            <a:fillRect/>
          </a:stretch>
        </p:blipFill>
        <p:spPr>
          <a:xfrm>
            <a:off x="517403" y="2692469"/>
            <a:ext cx="2933700" cy="571500"/>
          </a:xfrm>
          <a:prstGeom prst="rect">
            <a:avLst/>
          </a:prstGeom>
        </p:spPr>
      </p:pic>
      <p:pic>
        <p:nvPicPr>
          <p:cNvPr id="16" name="Рисунок 15">
            <a:extLst>
              <a:ext uri="{FF2B5EF4-FFF2-40B4-BE49-F238E27FC236}">
                <a16:creationId xmlns:a16="http://schemas.microsoft.com/office/drawing/2014/main" id="{02A890F2-E0B8-534D-8B68-4803F089003A}"/>
              </a:ext>
            </a:extLst>
          </p:cNvPr>
          <p:cNvPicPr>
            <a:picLocks noChangeAspect="1"/>
          </p:cNvPicPr>
          <p:nvPr/>
        </p:nvPicPr>
        <p:blipFill>
          <a:blip r:embed="rId6"/>
          <a:stretch>
            <a:fillRect/>
          </a:stretch>
        </p:blipFill>
        <p:spPr>
          <a:xfrm>
            <a:off x="504703" y="3624570"/>
            <a:ext cx="1968500" cy="533400"/>
          </a:xfrm>
          <a:prstGeom prst="rect">
            <a:avLst/>
          </a:prstGeom>
        </p:spPr>
      </p:pic>
      <p:sp>
        <p:nvSpPr>
          <p:cNvPr id="17" name="TextBox 16">
            <a:extLst>
              <a:ext uri="{FF2B5EF4-FFF2-40B4-BE49-F238E27FC236}">
                <a16:creationId xmlns:a16="http://schemas.microsoft.com/office/drawing/2014/main" id="{DEF25449-EF1C-DE43-A284-B1524DD93D7F}"/>
              </a:ext>
            </a:extLst>
          </p:cNvPr>
          <p:cNvSpPr txBox="1"/>
          <p:nvPr/>
        </p:nvSpPr>
        <p:spPr>
          <a:xfrm>
            <a:off x="502360" y="4179773"/>
            <a:ext cx="589264" cy="369332"/>
          </a:xfrm>
          <a:prstGeom prst="rect">
            <a:avLst/>
          </a:prstGeom>
          <a:noFill/>
        </p:spPr>
        <p:txBody>
          <a:bodyPr wrap="none" rtlCol="0">
            <a:spAutoFit/>
          </a:bodyPr>
          <a:lstStyle/>
          <a:p>
            <a:r>
              <a:rPr lang="en-US" dirty="0"/>
              <a:t>Lists</a:t>
            </a:r>
          </a:p>
        </p:txBody>
      </p:sp>
      <p:pic>
        <p:nvPicPr>
          <p:cNvPr id="18" name="Рисунок 17">
            <a:extLst>
              <a:ext uri="{FF2B5EF4-FFF2-40B4-BE49-F238E27FC236}">
                <a16:creationId xmlns:a16="http://schemas.microsoft.com/office/drawing/2014/main" id="{17C325D4-4875-6640-8F57-180353716AAC}"/>
              </a:ext>
            </a:extLst>
          </p:cNvPr>
          <p:cNvPicPr>
            <a:picLocks noChangeAspect="1"/>
          </p:cNvPicPr>
          <p:nvPr/>
        </p:nvPicPr>
        <p:blipFill>
          <a:blip r:embed="rId7"/>
          <a:stretch>
            <a:fillRect/>
          </a:stretch>
        </p:blipFill>
        <p:spPr>
          <a:xfrm>
            <a:off x="517403" y="4552537"/>
            <a:ext cx="3111500" cy="558800"/>
          </a:xfrm>
          <a:prstGeom prst="rect">
            <a:avLst/>
          </a:prstGeom>
        </p:spPr>
      </p:pic>
      <p:sp>
        <p:nvSpPr>
          <p:cNvPr id="19" name="TextBox 18">
            <a:extLst>
              <a:ext uri="{FF2B5EF4-FFF2-40B4-BE49-F238E27FC236}">
                <a16:creationId xmlns:a16="http://schemas.microsoft.com/office/drawing/2014/main" id="{B31ACC05-0198-2847-A339-654349A5642D}"/>
              </a:ext>
            </a:extLst>
          </p:cNvPr>
          <p:cNvSpPr txBox="1"/>
          <p:nvPr/>
        </p:nvSpPr>
        <p:spPr>
          <a:xfrm>
            <a:off x="502360" y="5157865"/>
            <a:ext cx="571375" cy="369332"/>
          </a:xfrm>
          <a:prstGeom prst="rect">
            <a:avLst/>
          </a:prstGeom>
          <a:noFill/>
        </p:spPr>
        <p:txBody>
          <a:bodyPr wrap="none" rtlCol="0">
            <a:spAutoFit/>
          </a:bodyPr>
          <a:lstStyle/>
          <a:p>
            <a:r>
              <a:rPr lang="en-US" dirty="0"/>
              <a:t>Sets</a:t>
            </a:r>
          </a:p>
        </p:txBody>
      </p:sp>
      <p:pic>
        <p:nvPicPr>
          <p:cNvPr id="20" name="Рисунок 19">
            <a:extLst>
              <a:ext uri="{FF2B5EF4-FFF2-40B4-BE49-F238E27FC236}">
                <a16:creationId xmlns:a16="http://schemas.microsoft.com/office/drawing/2014/main" id="{9BEC97B1-CBA7-BB4E-9B80-5C78A39F8D56}"/>
              </a:ext>
            </a:extLst>
          </p:cNvPr>
          <p:cNvPicPr>
            <a:picLocks noChangeAspect="1"/>
          </p:cNvPicPr>
          <p:nvPr/>
        </p:nvPicPr>
        <p:blipFill>
          <a:blip r:embed="rId8"/>
          <a:stretch>
            <a:fillRect/>
          </a:stretch>
        </p:blipFill>
        <p:spPr>
          <a:xfrm>
            <a:off x="517403" y="5528059"/>
            <a:ext cx="3302000" cy="546100"/>
          </a:xfrm>
          <a:prstGeom prst="rect">
            <a:avLst/>
          </a:prstGeom>
        </p:spPr>
      </p:pic>
      <p:sp>
        <p:nvSpPr>
          <p:cNvPr id="21" name="TextBox 20">
            <a:extLst>
              <a:ext uri="{FF2B5EF4-FFF2-40B4-BE49-F238E27FC236}">
                <a16:creationId xmlns:a16="http://schemas.microsoft.com/office/drawing/2014/main" id="{F68719FC-A5AD-DB4A-A332-F7407C787544}"/>
              </a:ext>
            </a:extLst>
          </p:cNvPr>
          <p:cNvSpPr txBox="1"/>
          <p:nvPr/>
        </p:nvSpPr>
        <p:spPr>
          <a:xfrm>
            <a:off x="6572136" y="1467123"/>
            <a:ext cx="702885" cy="369332"/>
          </a:xfrm>
          <a:prstGeom prst="rect">
            <a:avLst/>
          </a:prstGeom>
          <a:noFill/>
        </p:spPr>
        <p:txBody>
          <a:bodyPr wrap="none" rtlCol="0">
            <a:spAutoFit/>
          </a:bodyPr>
          <a:lstStyle/>
          <a:p>
            <a:r>
              <a:rPr lang="en-US" dirty="0"/>
              <a:t>Maps</a:t>
            </a:r>
          </a:p>
        </p:txBody>
      </p:sp>
      <p:pic>
        <p:nvPicPr>
          <p:cNvPr id="22" name="Рисунок 21">
            <a:extLst>
              <a:ext uri="{FF2B5EF4-FFF2-40B4-BE49-F238E27FC236}">
                <a16:creationId xmlns:a16="http://schemas.microsoft.com/office/drawing/2014/main" id="{233190E8-AABD-3E43-BA2E-9BE8ACF6BADE}"/>
              </a:ext>
            </a:extLst>
          </p:cNvPr>
          <p:cNvPicPr>
            <a:picLocks noChangeAspect="1"/>
          </p:cNvPicPr>
          <p:nvPr/>
        </p:nvPicPr>
        <p:blipFill>
          <a:blip r:embed="rId9"/>
          <a:stretch>
            <a:fillRect/>
          </a:stretch>
        </p:blipFill>
        <p:spPr>
          <a:xfrm>
            <a:off x="6572136" y="1836455"/>
            <a:ext cx="3060700" cy="3403600"/>
          </a:xfrm>
          <a:prstGeom prst="rect">
            <a:avLst/>
          </a:prstGeom>
        </p:spPr>
      </p:pic>
      <p:sp>
        <p:nvSpPr>
          <p:cNvPr id="23" name="TextBox 22">
            <a:extLst>
              <a:ext uri="{FF2B5EF4-FFF2-40B4-BE49-F238E27FC236}">
                <a16:creationId xmlns:a16="http://schemas.microsoft.com/office/drawing/2014/main" id="{04318B90-BC04-EF41-AC92-91D720337700}"/>
              </a:ext>
            </a:extLst>
          </p:cNvPr>
          <p:cNvSpPr txBox="1"/>
          <p:nvPr/>
        </p:nvSpPr>
        <p:spPr>
          <a:xfrm>
            <a:off x="6554247" y="5249075"/>
            <a:ext cx="962123" cy="369332"/>
          </a:xfrm>
          <a:prstGeom prst="rect">
            <a:avLst/>
          </a:prstGeom>
          <a:noFill/>
        </p:spPr>
        <p:txBody>
          <a:bodyPr wrap="none" rtlCol="0">
            <a:spAutoFit/>
          </a:bodyPr>
          <a:lstStyle/>
          <a:p>
            <a:r>
              <a:rPr lang="en-US" dirty="0"/>
              <a:t>Symbols</a:t>
            </a:r>
          </a:p>
        </p:txBody>
      </p:sp>
      <p:pic>
        <p:nvPicPr>
          <p:cNvPr id="24" name="Рисунок 23">
            <a:extLst>
              <a:ext uri="{FF2B5EF4-FFF2-40B4-BE49-F238E27FC236}">
                <a16:creationId xmlns:a16="http://schemas.microsoft.com/office/drawing/2014/main" id="{F4569A3E-5FD0-7441-A784-10007A90269C}"/>
              </a:ext>
            </a:extLst>
          </p:cNvPr>
          <p:cNvPicPr>
            <a:picLocks noChangeAspect="1"/>
          </p:cNvPicPr>
          <p:nvPr/>
        </p:nvPicPr>
        <p:blipFill>
          <a:blip r:embed="rId10"/>
          <a:stretch>
            <a:fillRect/>
          </a:stretch>
        </p:blipFill>
        <p:spPr>
          <a:xfrm>
            <a:off x="6644791" y="5652251"/>
            <a:ext cx="1917700" cy="177800"/>
          </a:xfrm>
          <a:prstGeom prst="rect">
            <a:avLst/>
          </a:prstGeom>
        </p:spPr>
      </p:pic>
      <p:sp>
        <p:nvSpPr>
          <p:cNvPr id="26" name="Заголовок 1">
            <a:extLst>
              <a:ext uri="{FF2B5EF4-FFF2-40B4-BE49-F238E27FC236}">
                <a16:creationId xmlns:a16="http://schemas.microsoft.com/office/drawing/2014/main" id="{D41CBF17-A589-1143-8260-AB0D25671D57}"/>
              </a:ext>
            </a:extLst>
          </p:cNvPr>
          <p:cNvSpPr txBox="1">
            <a:spLocks/>
          </p:cNvSpPr>
          <p:nvPr/>
        </p:nvSpPr>
        <p:spPr>
          <a:xfrm>
            <a:off x="4558808" y="344385"/>
            <a:ext cx="6419850" cy="85590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t>Встроенные типы данных</a:t>
            </a:r>
          </a:p>
        </p:txBody>
      </p:sp>
    </p:spTree>
    <p:extLst>
      <p:ext uri="{BB962C8B-B14F-4D97-AF65-F5344CB8AC3E}">
        <p14:creationId xmlns:p14="http://schemas.microsoft.com/office/powerpoint/2010/main" val="1954819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3"/>
          <a:stretch>
            <a:fillRect/>
          </a:stretch>
        </p:blipFill>
        <p:spPr>
          <a:xfrm>
            <a:off x="0" y="0"/>
            <a:ext cx="4620721" cy="1460500"/>
          </a:xfrm>
          <a:prstGeom prst="rect">
            <a:avLst/>
          </a:prstGeom>
          <a:effectLst>
            <a:softEdge rad="63500"/>
          </a:effectLst>
        </p:spPr>
      </p:pic>
      <p:sp>
        <p:nvSpPr>
          <p:cNvPr id="5" name="Номер слайда 4"/>
          <p:cNvSpPr>
            <a:spLocks noGrp="1"/>
          </p:cNvSpPr>
          <p:nvPr>
            <p:ph type="sldNum" sz="quarter" idx="12"/>
          </p:nvPr>
        </p:nvSpPr>
        <p:spPr/>
        <p:txBody>
          <a:bodyPr/>
          <a:lstStyle/>
          <a:p>
            <a:fld id="{90A79164-CC0D-48E6-A328-E8EB2F3E2667}" type="slidenum">
              <a:rPr lang="ru-RU" smtClean="0"/>
              <a:t>19</a:t>
            </a:fld>
            <a:endParaRPr lang="ru-RU"/>
          </a:p>
        </p:txBody>
      </p:sp>
      <p:sp>
        <p:nvSpPr>
          <p:cNvPr id="11" name="TextBox 10">
            <a:extLst>
              <a:ext uri="{FF2B5EF4-FFF2-40B4-BE49-F238E27FC236}">
                <a16:creationId xmlns:a16="http://schemas.microsoft.com/office/drawing/2014/main" id="{8D5C5320-2DA7-5F41-BE1C-A4768B035BD0}"/>
              </a:ext>
            </a:extLst>
          </p:cNvPr>
          <p:cNvSpPr txBox="1"/>
          <p:nvPr/>
        </p:nvSpPr>
        <p:spPr>
          <a:xfrm>
            <a:off x="504703" y="1407870"/>
            <a:ext cx="476221" cy="369332"/>
          </a:xfrm>
          <a:prstGeom prst="rect">
            <a:avLst/>
          </a:prstGeom>
          <a:noFill/>
        </p:spPr>
        <p:txBody>
          <a:bodyPr wrap="none" rtlCol="0">
            <a:spAutoFit/>
          </a:bodyPr>
          <a:lstStyle/>
          <a:p>
            <a:r>
              <a:rPr lang="en-US" dirty="0"/>
              <a:t>var</a:t>
            </a:r>
          </a:p>
        </p:txBody>
      </p:sp>
      <p:sp>
        <p:nvSpPr>
          <p:cNvPr id="26" name="Заголовок 1">
            <a:extLst>
              <a:ext uri="{FF2B5EF4-FFF2-40B4-BE49-F238E27FC236}">
                <a16:creationId xmlns:a16="http://schemas.microsoft.com/office/drawing/2014/main" id="{D41CBF17-A589-1143-8260-AB0D25671D57}"/>
              </a:ext>
            </a:extLst>
          </p:cNvPr>
          <p:cNvSpPr txBox="1">
            <a:spLocks/>
          </p:cNvSpPr>
          <p:nvPr/>
        </p:nvSpPr>
        <p:spPr>
          <a:xfrm>
            <a:off x="4558808" y="344385"/>
            <a:ext cx="6419850" cy="85590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t>Переменные и константы</a:t>
            </a:r>
          </a:p>
        </p:txBody>
      </p:sp>
      <p:pic>
        <p:nvPicPr>
          <p:cNvPr id="2" name="Рисунок 1">
            <a:extLst>
              <a:ext uri="{FF2B5EF4-FFF2-40B4-BE49-F238E27FC236}">
                <a16:creationId xmlns:a16="http://schemas.microsoft.com/office/drawing/2014/main" id="{4F7AC01C-BBF7-4947-8345-91C2A71FB6B2}"/>
              </a:ext>
            </a:extLst>
          </p:cNvPr>
          <p:cNvPicPr>
            <a:picLocks noChangeAspect="1"/>
          </p:cNvPicPr>
          <p:nvPr/>
        </p:nvPicPr>
        <p:blipFill>
          <a:blip r:embed="rId4"/>
          <a:stretch>
            <a:fillRect/>
          </a:stretch>
        </p:blipFill>
        <p:spPr>
          <a:xfrm>
            <a:off x="504703" y="1777202"/>
            <a:ext cx="4914900" cy="1270000"/>
          </a:xfrm>
          <a:prstGeom prst="rect">
            <a:avLst/>
          </a:prstGeom>
        </p:spPr>
      </p:pic>
      <p:sp>
        <p:nvSpPr>
          <p:cNvPr id="25" name="TextBox 24">
            <a:extLst>
              <a:ext uri="{FF2B5EF4-FFF2-40B4-BE49-F238E27FC236}">
                <a16:creationId xmlns:a16="http://schemas.microsoft.com/office/drawing/2014/main" id="{00D05894-911D-5C42-BB65-E346DDEC6D87}"/>
              </a:ext>
            </a:extLst>
          </p:cNvPr>
          <p:cNvSpPr txBox="1"/>
          <p:nvPr/>
        </p:nvSpPr>
        <p:spPr>
          <a:xfrm>
            <a:off x="504703" y="3366050"/>
            <a:ext cx="978153" cy="369332"/>
          </a:xfrm>
          <a:prstGeom prst="rect">
            <a:avLst/>
          </a:prstGeom>
          <a:noFill/>
        </p:spPr>
        <p:txBody>
          <a:bodyPr wrap="none" rtlCol="0">
            <a:spAutoFit/>
          </a:bodyPr>
          <a:lstStyle/>
          <a:p>
            <a:r>
              <a:rPr lang="en-US" dirty="0"/>
              <a:t>dynamic</a:t>
            </a:r>
          </a:p>
        </p:txBody>
      </p:sp>
      <p:pic>
        <p:nvPicPr>
          <p:cNvPr id="3" name="Рисунок 2">
            <a:extLst>
              <a:ext uri="{FF2B5EF4-FFF2-40B4-BE49-F238E27FC236}">
                <a16:creationId xmlns:a16="http://schemas.microsoft.com/office/drawing/2014/main" id="{1C798669-8FE2-A145-974A-4BD323390F57}"/>
              </a:ext>
            </a:extLst>
          </p:cNvPr>
          <p:cNvPicPr>
            <a:picLocks noChangeAspect="1"/>
          </p:cNvPicPr>
          <p:nvPr/>
        </p:nvPicPr>
        <p:blipFill>
          <a:blip r:embed="rId5"/>
          <a:stretch>
            <a:fillRect/>
          </a:stretch>
        </p:blipFill>
        <p:spPr>
          <a:xfrm>
            <a:off x="504703" y="3735382"/>
            <a:ext cx="7886700" cy="1981200"/>
          </a:xfrm>
          <a:prstGeom prst="rect">
            <a:avLst/>
          </a:prstGeom>
        </p:spPr>
      </p:pic>
      <p:sp>
        <p:nvSpPr>
          <p:cNvPr id="28" name="TextBox 27">
            <a:extLst>
              <a:ext uri="{FF2B5EF4-FFF2-40B4-BE49-F238E27FC236}">
                <a16:creationId xmlns:a16="http://schemas.microsoft.com/office/drawing/2014/main" id="{7F2F0FF0-C940-9844-8C95-25CC4731EAF1}"/>
              </a:ext>
            </a:extLst>
          </p:cNvPr>
          <p:cNvSpPr txBox="1"/>
          <p:nvPr/>
        </p:nvSpPr>
        <p:spPr>
          <a:xfrm>
            <a:off x="6125729" y="1460500"/>
            <a:ext cx="688330" cy="369332"/>
          </a:xfrm>
          <a:prstGeom prst="rect">
            <a:avLst/>
          </a:prstGeom>
          <a:noFill/>
        </p:spPr>
        <p:txBody>
          <a:bodyPr wrap="none" rtlCol="0">
            <a:spAutoFit/>
          </a:bodyPr>
          <a:lstStyle/>
          <a:p>
            <a:r>
              <a:rPr lang="en-US" dirty="0"/>
              <a:t>const</a:t>
            </a:r>
          </a:p>
        </p:txBody>
      </p:sp>
      <p:pic>
        <p:nvPicPr>
          <p:cNvPr id="4" name="Рисунок 3">
            <a:extLst>
              <a:ext uri="{FF2B5EF4-FFF2-40B4-BE49-F238E27FC236}">
                <a16:creationId xmlns:a16="http://schemas.microsoft.com/office/drawing/2014/main" id="{B4F4982B-23BE-9E48-94C5-14AC31496238}"/>
              </a:ext>
            </a:extLst>
          </p:cNvPr>
          <p:cNvPicPr>
            <a:picLocks noChangeAspect="1"/>
          </p:cNvPicPr>
          <p:nvPr/>
        </p:nvPicPr>
        <p:blipFill>
          <a:blip r:embed="rId6"/>
          <a:stretch>
            <a:fillRect/>
          </a:stretch>
        </p:blipFill>
        <p:spPr>
          <a:xfrm>
            <a:off x="6125729" y="1821886"/>
            <a:ext cx="1905000" cy="1282700"/>
          </a:xfrm>
          <a:prstGeom prst="rect">
            <a:avLst/>
          </a:prstGeom>
        </p:spPr>
      </p:pic>
    </p:spTree>
    <p:extLst>
      <p:ext uri="{BB962C8B-B14F-4D97-AF65-F5344CB8AC3E}">
        <p14:creationId xmlns:p14="http://schemas.microsoft.com/office/powerpoint/2010/main" val="2705635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a:xfrm>
            <a:off x="8669087" y="6042077"/>
            <a:ext cx="2743200" cy="365125"/>
          </a:xfrm>
        </p:spPr>
        <p:txBody>
          <a:bodyPr/>
          <a:lstStyle/>
          <a:p>
            <a:fld id="{90A79164-CC0D-48E6-A328-E8EB2F3E2667}" type="slidenum">
              <a:rPr lang="ru-RU" smtClean="0"/>
              <a:pPr/>
              <a:t>2</a:t>
            </a:fld>
            <a:endParaRPr lang="ru-RU"/>
          </a:p>
        </p:txBody>
      </p:sp>
      <p:pic>
        <p:nvPicPr>
          <p:cNvPr id="1026" name="Picture 2" descr="Картинки по запросу &quot;whatsapp&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967" y="267098"/>
            <a:ext cx="1043728" cy="10437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Картинки по запросу &quot;ышптфд&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0771" y="267098"/>
            <a:ext cx="1059443" cy="105944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773074" y="546158"/>
            <a:ext cx="3064174" cy="707886"/>
          </a:xfrm>
          <a:prstGeom prst="rect">
            <a:avLst/>
          </a:prstGeom>
          <a:noFill/>
        </p:spPr>
        <p:txBody>
          <a:bodyPr wrap="square" rtlCol="0">
            <a:spAutoFit/>
          </a:bodyPr>
          <a:lstStyle/>
          <a:p>
            <a:r>
              <a:rPr lang="en-US" sz="4000" dirty="0"/>
              <a:t>WhatsApp</a:t>
            </a:r>
            <a:endParaRPr lang="ru-RU" sz="4000" dirty="0"/>
          </a:p>
        </p:txBody>
      </p:sp>
      <p:sp>
        <p:nvSpPr>
          <p:cNvPr id="28" name="TextBox 27"/>
          <p:cNvSpPr txBox="1"/>
          <p:nvPr/>
        </p:nvSpPr>
        <p:spPr>
          <a:xfrm>
            <a:off x="7461668" y="623545"/>
            <a:ext cx="3064174" cy="707886"/>
          </a:xfrm>
          <a:prstGeom prst="rect">
            <a:avLst/>
          </a:prstGeom>
          <a:noFill/>
        </p:spPr>
        <p:txBody>
          <a:bodyPr wrap="square" rtlCol="0">
            <a:spAutoFit/>
          </a:bodyPr>
          <a:lstStyle/>
          <a:p>
            <a:r>
              <a:rPr lang="en-US" sz="4000" dirty="0"/>
              <a:t>Signal</a:t>
            </a:r>
            <a:endParaRPr lang="ru-RU" sz="4000" dirty="0"/>
          </a:p>
        </p:txBody>
      </p:sp>
      <p:sp>
        <p:nvSpPr>
          <p:cNvPr id="21" name="TextBox 20"/>
          <p:cNvSpPr txBox="1"/>
          <p:nvPr/>
        </p:nvSpPr>
        <p:spPr>
          <a:xfrm>
            <a:off x="216475" y="1423147"/>
            <a:ext cx="1937367" cy="1200329"/>
          </a:xfrm>
          <a:prstGeom prst="rect">
            <a:avLst/>
          </a:prstGeom>
          <a:noFill/>
        </p:spPr>
        <p:txBody>
          <a:bodyPr wrap="square" rtlCol="0">
            <a:spAutoFit/>
          </a:bodyPr>
          <a:lstStyle/>
          <a:p>
            <a:pPr algn="r"/>
            <a:r>
              <a:rPr lang="ru-RU" b="1" dirty="0"/>
              <a:t>Автор:</a:t>
            </a:r>
          </a:p>
          <a:p>
            <a:pPr algn="r"/>
            <a:r>
              <a:rPr lang="ru-RU" b="1" dirty="0"/>
              <a:t>Разработчик:</a:t>
            </a:r>
          </a:p>
          <a:p>
            <a:pPr algn="r"/>
            <a:r>
              <a:rPr lang="ru-RU" b="1" dirty="0"/>
              <a:t>Написан на:</a:t>
            </a:r>
            <a:endParaRPr lang="en-US" b="1" dirty="0"/>
          </a:p>
          <a:p>
            <a:pPr algn="r"/>
            <a:r>
              <a:rPr lang="ru-RU" b="1" dirty="0"/>
              <a:t>Первый релиз:</a:t>
            </a:r>
          </a:p>
        </p:txBody>
      </p:sp>
      <p:sp>
        <p:nvSpPr>
          <p:cNvPr id="30" name="TextBox 29"/>
          <p:cNvSpPr txBox="1"/>
          <p:nvPr/>
        </p:nvSpPr>
        <p:spPr>
          <a:xfrm>
            <a:off x="6102692" y="1565180"/>
            <a:ext cx="1716461" cy="923330"/>
          </a:xfrm>
          <a:prstGeom prst="rect">
            <a:avLst/>
          </a:prstGeom>
          <a:noFill/>
        </p:spPr>
        <p:txBody>
          <a:bodyPr wrap="square" rtlCol="0">
            <a:spAutoFit/>
          </a:bodyPr>
          <a:lstStyle/>
          <a:p>
            <a:pPr algn="r"/>
            <a:r>
              <a:rPr lang="ru-RU" b="1" dirty="0"/>
              <a:t>Разработчик:</a:t>
            </a:r>
          </a:p>
          <a:p>
            <a:pPr algn="r"/>
            <a:r>
              <a:rPr lang="ru-RU" b="1" dirty="0"/>
              <a:t>Написан на:</a:t>
            </a:r>
          </a:p>
          <a:p>
            <a:pPr algn="r"/>
            <a:r>
              <a:rPr lang="ru-RU" b="1" dirty="0"/>
              <a:t>Первый релиз:</a:t>
            </a:r>
          </a:p>
        </p:txBody>
      </p:sp>
      <p:sp>
        <p:nvSpPr>
          <p:cNvPr id="35" name="TextBox 34"/>
          <p:cNvSpPr txBox="1"/>
          <p:nvPr/>
        </p:nvSpPr>
        <p:spPr>
          <a:xfrm>
            <a:off x="2043279" y="1429994"/>
            <a:ext cx="2631648" cy="1200329"/>
          </a:xfrm>
          <a:prstGeom prst="rect">
            <a:avLst/>
          </a:prstGeom>
          <a:noFill/>
        </p:spPr>
        <p:txBody>
          <a:bodyPr wrap="square" rtlCol="0">
            <a:spAutoFit/>
          </a:bodyPr>
          <a:lstStyle/>
          <a:p>
            <a:r>
              <a:rPr lang="ru-RU" dirty="0"/>
              <a:t>Брайан </a:t>
            </a:r>
            <a:r>
              <a:rPr lang="ru-RU" dirty="0" err="1"/>
              <a:t>Эктон</a:t>
            </a:r>
            <a:r>
              <a:rPr lang="en-US" dirty="0"/>
              <a:t>, </a:t>
            </a:r>
            <a:r>
              <a:rPr lang="ru-RU" dirty="0"/>
              <a:t>Ян </a:t>
            </a:r>
            <a:r>
              <a:rPr lang="ru-RU" dirty="0" err="1"/>
              <a:t>Кумим</a:t>
            </a:r>
            <a:endParaRPr lang="ru-RU" dirty="0"/>
          </a:p>
          <a:p>
            <a:r>
              <a:rPr lang="en-US" dirty="0"/>
              <a:t>Facebook</a:t>
            </a:r>
          </a:p>
          <a:p>
            <a:r>
              <a:rPr lang="en-US" dirty="0" err="1"/>
              <a:t>Erlang</a:t>
            </a:r>
            <a:r>
              <a:rPr lang="en-US" dirty="0"/>
              <a:t>, XMPP</a:t>
            </a:r>
            <a:endParaRPr lang="ru-RU" dirty="0"/>
          </a:p>
          <a:p>
            <a:r>
              <a:rPr lang="ru-RU" dirty="0"/>
              <a:t>январь 2009</a:t>
            </a:r>
          </a:p>
        </p:txBody>
      </p:sp>
      <p:sp>
        <p:nvSpPr>
          <p:cNvPr id="36" name="TextBox 35"/>
          <p:cNvSpPr txBox="1"/>
          <p:nvPr/>
        </p:nvSpPr>
        <p:spPr>
          <a:xfrm>
            <a:off x="7743235" y="1554609"/>
            <a:ext cx="2653810" cy="923330"/>
          </a:xfrm>
          <a:prstGeom prst="rect">
            <a:avLst/>
          </a:prstGeom>
          <a:noFill/>
        </p:spPr>
        <p:txBody>
          <a:bodyPr wrap="square" rtlCol="0">
            <a:spAutoFit/>
          </a:bodyPr>
          <a:lstStyle/>
          <a:p>
            <a:r>
              <a:rPr lang="en-US" dirty="0"/>
              <a:t>Signal Messenger</a:t>
            </a:r>
            <a:endParaRPr lang="ru-RU" dirty="0"/>
          </a:p>
          <a:p>
            <a:r>
              <a:rPr lang="en-US" dirty="0"/>
              <a:t>Java, </a:t>
            </a:r>
            <a:r>
              <a:rPr lang="ru-RU" dirty="0"/>
              <a:t>С</a:t>
            </a:r>
            <a:r>
              <a:rPr lang="en-US" dirty="0"/>
              <a:t>, Objective-C, XMPP</a:t>
            </a:r>
            <a:endParaRPr lang="ru-RU" dirty="0"/>
          </a:p>
          <a:p>
            <a:r>
              <a:rPr lang="ru-RU" dirty="0"/>
              <a:t>июнь 2014</a:t>
            </a:r>
          </a:p>
        </p:txBody>
      </p:sp>
      <p:sp>
        <p:nvSpPr>
          <p:cNvPr id="4" name="TextBox 3"/>
          <p:cNvSpPr txBox="1"/>
          <p:nvPr/>
        </p:nvSpPr>
        <p:spPr>
          <a:xfrm>
            <a:off x="526394" y="3000094"/>
            <a:ext cx="4723320" cy="3416320"/>
          </a:xfrm>
          <a:prstGeom prst="rect">
            <a:avLst/>
          </a:prstGeom>
          <a:noFill/>
        </p:spPr>
        <p:txBody>
          <a:bodyPr wrap="square" rtlCol="0">
            <a:spAutoFit/>
          </a:bodyPr>
          <a:lstStyle/>
          <a:p>
            <a:r>
              <a:rPr lang="ru-RU" dirty="0"/>
              <a:t>Компания </a:t>
            </a:r>
            <a:r>
              <a:rPr lang="ru-RU" dirty="0" err="1"/>
              <a:t>WhatsApp</a:t>
            </a:r>
            <a:r>
              <a:rPr lang="ru-RU" dirty="0"/>
              <a:t> </a:t>
            </a:r>
            <a:r>
              <a:rPr lang="ru-RU" dirty="0" err="1"/>
              <a:t>Inc</a:t>
            </a:r>
            <a:r>
              <a:rPr lang="ru-RU" dirty="0"/>
              <a:t>., создавшая мессенджер, была основана Яном Кумом и Брайаном </a:t>
            </a:r>
            <a:r>
              <a:rPr lang="ru-RU" dirty="0" err="1"/>
              <a:t>Эктоном</a:t>
            </a:r>
            <a:r>
              <a:rPr lang="ru-RU" dirty="0"/>
              <a:t> 24 февраля 2009 года и расположена в Маунтин-Вью, США; с октября 2014 года принадлежит Facebook </a:t>
            </a:r>
            <a:r>
              <a:rPr lang="ru-RU" dirty="0" err="1"/>
              <a:t>Inc</a:t>
            </a:r>
            <a:r>
              <a:rPr lang="ru-RU" dirty="0"/>
              <a:t>.</a:t>
            </a:r>
          </a:p>
          <a:p>
            <a:endParaRPr lang="ru-RU" dirty="0"/>
          </a:p>
          <a:p>
            <a:r>
              <a:rPr lang="ru-RU" dirty="0"/>
              <a:t>Из-за высокой популярности </a:t>
            </a:r>
            <a:r>
              <a:rPr lang="ru-RU" dirty="0" err="1"/>
              <a:t>WhatsApp</a:t>
            </a:r>
            <a:r>
              <a:rPr lang="ru-RU" dirty="0"/>
              <a:t> снижается выручка сотовых операторов за передачу SMS-сообщений между телефонами. По отдельным оценкам 2012 года, потенциальные потери могли достигать десятков миллиардов долларов.</a:t>
            </a:r>
          </a:p>
        </p:txBody>
      </p:sp>
      <p:sp>
        <p:nvSpPr>
          <p:cNvPr id="5" name="TextBox 4"/>
          <p:cNvSpPr txBox="1"/>
          <p:nvPr/>
        </p:nvSpPr>
        <p:spPr>
          <a:xfrm>
            <a:off x="5843451" y="2702177"/>
            <a:ext cx="5373188" cy="2308324"/>
          </a:xfrm>
          <a:prstGeom prst="rect">
            <a:avLst/>
          </a:prstGeom>
          <a:noFill/>
        </p:spPr>
        <p:txBody>
          <a:bodyPr wrap="square" rtlCol="0">
            <a:spAutoFit/>
          </a:bodyPr>
          <a:lstStyle/>
          <a:p>
            <a:r>
              <a:rPr lang="ru-RU" dirty="0" err="1"/>
              <a:t>Signal</a:t>
            </a:r>
            <a:r>
              <a:rPr lang="ru-RU" dirty="0"/>
              <a:t> разработан </a:t>
            </a:r>
            <a:r>
              <a:rPr lang="ru-RU" dirty="0" err="1"/>
              <a:t>Мокси</a:t>
            </a:r>
            <a:r>
              <a:rPr lang="ru-RU" dirty="0"/>
              <a:t> </a:t>
            </a:r>
            <a:r>
              <a:rPr lang="ru-RU" dirty="0" err="1"/>
              <a:t>Марлинспайком</a:t>
            </a:r>
            <a:r>
              <a:rPr lang="ru-RU" dirty="0"/>
              <a:t> и созданной им компанией </a:t>
            </a:r>
            <a:r>
              <a:rPr lang="ru-RU" i="1" dirty="0" err="1"/>
              <a:t>Open</a:t>
            </a:r>
            <a:r>
              <a:rPr lang="ru-RU" i="1" dirty="0"/>
              <a:t> </a:t>
            </a:r>
            <a:r>
              <a:rPr lang="ru-RU" i="1" dirty="0" err="1"/>
              <a:t>Whisper</a:t>
            </a:r>
            <a:r>
              <a:rPr lang="ru-RU" i="1" dirty="0"/>
              <a:t> </a:t>
            </a:r>
            <a:r>
              <a:rPr lang="ru-RU" i="1" dirty="0" err="1"/>
              <a:t>Systems</a:t>
            </a:r>
            <a:r>
              <a:rPr lang="ru-RU" i="1" dirty="0"/>
              <a:t>.</a:t>
            </a:r>
          </a:p>
          <a:p>
            <a:endParaRPr lang="ru-RU" i="1" dirty="0"/>
          </a:p>
          <a:p>
            <a:r>
              <a:rPr lang="ru-RU" dirty="0"/>
              <a:t>Основной акцент в разработке делается на конфиденциальность и безопасность.</a:t>
            </a:r>
          </a:p>
          <a:p>
            <a:r>
              <a:rPr lang="ru-RU" dirty="0"/>
              <a:t>До ноября 2015 года приложение называлось </a:t>
            </a:r>
            <a:r>
              <a:rPr lang="ru-RU" i="1" dirty="0" err="1"/>
              <a:t>TextSecure</a:t>
            </a:r>
            <a:r>
              <a:rPr lang="ru-RU" dirty="0"/>
              <a:t> и позволяло лишь обмен мгновенными сообщениями.</a:t>
            </a:r>
          </a:p>
        </p:txBody>
      </p:sp>
      <mc:AlternateContent xmlns:mc="http://schemas.openxmlformats.org/markup-compatibility/2006">
        <mc:Choice xmlns:p14="http://schemas.microsoft.com/office/powerpoint/2010/main" Requires="p14">
          <p:contentPart p14:bwMode="auto" r:id="rId5">
            <p14:nvContentPartPr>
              <p14:cNvPr id="3" name="Рукописный ввод 2">
                <a:extLst>
                  <a:ext uri="{FF2B5EF4-FFF2-40B4-BE49-F238E27FC236}">
                    <a16:creationId xmlns:a16="http://schemas.microsoft.com/office/drawing/2014/main" id="{33D8633B-8559-4852-95BC-A1CA326850AE}"/>
                  </a:ext>
                </a:extLst>
              </p14:cNvPr>
              <p14:cNvContentPartPr/>
              <p14:nvPr/>
            </p14:nvContentPartPr>
            <p14:xfrm>
              <a:off x="2108160" y="2292480"/>
              <a:ext cx="1460880" cy="32040"/>
            </p14:xfrm>
          </p:contentPart>
        </mc:Choice>
        <mc:Fallback>
          <p:pic>
            <p:nvPicPr>
              <p:cNvPr id="3" name="Рукописный ввод 2">
                <a:extLst>
                  <a:ext uri="{FF2B5EF4-FFF2-40B4-BE49-F238E27FC236}">
                    <a16:creationId xmlns:a16="http://schemas.microsoft.com/office/drawing/2014/main" id="{33D8633B-8559-4852-95BC-A1CA326850AE}"/>
                  </a:ext>
                </a:extLst>
              </p:cNvPr>
              <p:cNvPicPr/>
              <p:nvPr/>
            </p:nvPicPr>
            <p:blipFill>
              <a:blip r:embed="rId6"/>
              <a:stretch>
                <a:fillRect/>
              </a:stretch>
            </p:blipFill>
            <p:spPr>
              <a:xfrm>
                <a:off x="2092320" y="2229120"/>
                <a:ext cx="149220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Рукописный ввод 5">
                <a:extLst>
                  <a:ext uri="{FF2B5EF4-FFF2-40B4-BE49-F238E27FC236}">
                    <a16:creationId xmlns:a16="http://schemas.microsoft.com/office/drawing/2014/main" id="{EF08F5AA-92E5-480F-B064-FD9F6AB89AFC}"/>
                  </a:ext>
                </a:extLst>
              </p14:cNvPr>
              <p14:cNvContentPartPr/>
              <p14:nvPr/>
            </p14:nvContentPartPr>
            <p14:xfrm>
              <a:off x="7734240" y="2108160"/>
              <a:ext cx="2648520" cy="108360"/>
            </p14:xfrm>
          </p:contentPart>
        </mc:Choice>
        <mc:Fallback>
          <p:pic>
            <p:nvPicPr>
              <p:cNvPr id="6" name="Рукописный ввод 5">
                <a:extLst>
                  <a:ext uri="{FF2B5EF4-FFF2-40B4-BE49-F238E27FC236}">
                    <a16:creationId xmlns:a16="http://schemas.microsoft.com/office/drawing/2014/main" id="{EF08F5AA-92E5-480F-B064-FD9F6AB89AFC}"/>
                  </a:ext>
                </a:extLst>
              </p:cNvPr>
              <p:cNvPicPr/>
              <p:nvPr/>
            </p:nvPicPr>
            <p:blipFill>
              <a:blip r:embed="rId8"/>
              <a:stretch>
                <a:fillRect/>
              </a:stretch>
            </p:blipFill>
            <p:spPr>
              <a:xfrm>
                <a:off x="7718400" y="2044800"/>
                <a:ext cx="2679840" cy="235080"/>
              </a:xfrm>
              <a:prstGeom prst="rect">
                <a:avLst/>
              </a:prstGeom>
            </p:spPr>
          </p:pic>
        </mc:Fallback>
      </mc:AlternateContent>
    </p:spTree>
    <p:extLst>
      <p:ext uri="{BB962C8B-B14F-4D97-AF65-F5344CB8AC3E}">
        <p14:creationId xmlns:p14="http://schemas.microsoft.com/office/powerpoint/2010/main" val="3187855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3"/>
          <a:stretch>
            <a:fillRect/>
          </a:stretch>
        </p:blipFill>
        <p:spPr>
          <a:xfrm>
            <a:off x="0" y="0"/>
            <a:ext cx="4620721" cy="1460500"/>
          </a:xfrm>
          <a:prstGeom prst="rect">
            <a:avLst/>
          </a:prstGeom>
          <a:effectLst>
            <a:softEdge rad="63500"/>
          </a:effectLst>
        </p:spPr>
      </p:pic>
      <p:sp>
        <p:nvSpPr>
          <p:cNvPr id="5" name="Номер слайда 4"/>
          <p:cNvSpPr>
            <a:spLocks noGrp="1"/>
          </p:cNvSpPr>
          <p:nvPr>
            <p:ph type="sldNum" sz="quarter" idx="12"/>
          </p:nvPr>
        </p:nvSpPr>
        <p:spPr/>
        <p:txBody>
          <a:bodyPr/>
          <a:lstStyle/>
          <a:p>
            <a:fld id="{90A79164-CC0D-48E6-A328-E8EB2F3E2667}" type="slidenum">
              <a:rPr lang="ru-RU" smtClean="0"/>
              <a:t>20</a:t>
            </a:fld>
            <a:endParaRPr lang="ru-RU"/>
          </a:p>
        </p:txBody>
      </p:sp>
      <p:sp>
        <p:nvSpPr>
          <p:cNvPr id="11" name="TextBox 10">
            <a:extLst>
              <a:ext uri="{FF2B5EF4-FFF2-40B4-BE49-F238E27FC236}">
                <a16:creationId xmlns:a16="http://schemas.microsoft.com/office/drawing/2014/main" id="{8D5C5320-2DA7-5F41-BE1C-A4768B035BD0}"/>
              </a:ext>
            </a:extLst>
          </p:cNvPr>
          <p:cNvSpPr txBox="1"/>
          <p:nvPr/>
        </p:nvSpPr>
        <p:spPr>
          <a:xfrm>
            <a:off x="504703" y="1407870"/>
            <a:ext cx="1211550" cy="369332"/>
          </a:xfrm>
          <a:prstGeom prst="rect">
            <a:avLst/>
          </a:prstGeom>
          <a:noFill/>
        </p:spPr>
        <p:txBody>
          <a:bodyPr wrap="none" rtlCol="0">
            <a:spAutoFit/>
          </a:bodyPr>
          <a:lstStyle/>
          <a:p>
            <a:r>
              <a:rPr lang="en-US" dirty="0"/>
              <a:t>@Override</a:t>
            </a:r>
          </a:p>
        </p:txBody>
      </p:sp>
      <p:sp>
        <p:nvSpPr>
          <p:cNvPr id="26" name="Заголовок 1">
            <a:extLst>
              <a:ext uri="{FF2B5EF4-FFF2-40B4-BE49-F238E27FC236}">
                <a16:creationId xmlns:a16="http://schemas.microsoft.com/office/drawing/2014/main" id="{D41CBF17-A589-1143-8260-AB0D25671D57}"/>
              </a:ext>
            </a:extLst>
          </p:cNvPr>
          <p:cNvSpPr txBox="1">
            <a:spLocks/>
          </p:cNvSpPr>
          <p:nvPr/>
        </p:nvSpPr>
        <p:spPr>
          <a:xfrm>
            <a:off x="4558808" y="344385"/>
            <a:ext cx="6419850" cy="85590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t>Полиморфизм</a:t>
            </a:r>
          </a:p>
        </p:txBody>
      </p:sp>
      <p:pic>
        <p:nvPicPr>
          <p:cNvPr id="7" name="Рисунок 6">
            <a:extLst>
              <a:ext uri="{FF2B5EF4-FFF2-40B4-BE49-F238E27FC236}">
                <a16:creationId xmlns:a16="http://schemas.microsoft.com/office/drawing/2014/main" id="{CCDD511E-AEB5-704E-823A-704D23BEFF90}"/>
              </a:ext>
            </a:extLst>
          </p:cNvPr>
          <p:cNvPicPr>
            <a:picLocks noChangeAspect="1"/>
          </p:cNvPicPr>
          <p:nvPr/>
        </p:nvPicPr>
        <p:blipFill>
          <a:blip r:embed="rId4"/>
          <a:stretch>
            <a:fillRect/>
          </a:stretch>
        </p:blipFill>
        <p:spPr>
          <a:xfrm>
            <a:off x="504703" y="1777202"/>
            <a:ext cx="5118100" cy="5054600"/>
          </a:xfrm>
          <a:prstGeom prst="rect">
            <a:avLst/>
          </a:prstGeom>
        </p:spPr>
      </p:pic>
      <p:sp>
        <p:nvSpPr>
          <p:cNvPr id="12" name="TextBox 11">
            <a:extLst>
              <a:ext uri="{FF2B5EF4-FFF2-40B4-BE49-F238E27FC236}">
                <a16:creationId xmlns:a16="http://schemas.microsoft.com/office/drawing/2014/main" id="{7BFBF524-51BA-BD47-A38C-464F435CD51F}"/>
              </a:ext>
            </a:extLst>
          </p:cNvPr>
          <p:cNvSpPr txBox="1"/>
          <p:nvPr/>
        </p:nvSpPr>
        <p:spPr>
          <a:xfrm>
            <a:off x="5707907" y="1407870"/>
            <a:ext cx="5979390" cy="646331"/>
          </a:xfrm>
          <a:prstGeom prst="rect">
            <a:avLst/>
          </a:prstGeom>
          <a:noFill/>
        </p:spPr>
        <p:txBody>
          <a:bodyPr wrap="square" rtlCol="0">
            <a:spAutoFit/>
          </a:bodyPr>
          <a:lstStyle/>
          <a:p>
            <a:r>
              <a:rPr lang="ru-RU" b="1" dirty="0"/>
              <a:t>Объект</a:t>
            </a:r>
            <a:r>
              <a:rPr lang="ru-RU" dirty="0"/>
              <a:t> представляет </a:t>
            </a:r>
            <a:r>
              <a:rPr lang="ru-RU" b="1" dirty="0"/>
              <a:t>экземпляр</a:t>
            </a:r>
            <a:r>
              <a:rPr lang="ru-RU" dirty="0"/>
              <a:t> некоторого класса, а </a:t>
            </a:r>
            <a:r>
              <a:rPr lang="ru-RU" b="1" dirty="0"/>
              <a:t>класс</a:t>
            </a:r>
            <a:r>
              <a:rPr lang="ru-RU" dirty="0"/>
              <a:t> является шаблоном или описанием объекта. </a:t>
            </a:r>
            <a:endParaRPr lang="en-US" dirty="0"/>
          </a:p>
        </p:txBody>
      </p:sp>
      <p:sp>
        <p:nvSpPr>
          <p:cNvPr id="13" name="TextBox 12">
            <a:extLst>
              <a:ext uri="{FF2B5EF4-FFF2-40B4-BE49-F238E27FC236}">
                <a16:creationId xmlns:a16="http://schemas.microsoft.com/office/drawing/2014/main" id="{F81A5F4E-9138-284A-AA3A-051120325DFD}"/>
              </a:ext>
            </a:extLst>
          </p:cNvPr>
          <p:cNvSpPr txBox="1"/>
          <p:nvPr/>
        </p:nvSpPr>
        <p:spPr>
          <a:xfrm>
            <a:off x="5707907" y="2261780"/>
            <a:ext cx="5979390" cy="1200329"/>
          </a:xfrm>
          <a:prstGeom prst="rect">
            <a:avLst/>
          </a:prstGeom>
          <a:noFill/>
        </p:spPr>
        <p:txBody>
          <a:bodyPr wrap="square" rtlCol="0">
            <a:spAutoFit/>
          </a:bodyPr>
          <a:lstStyle/>
          <a:p>
            <a:r>
              <a:rPr lang="ru-RU" dirty="0"/>
              <a:t>Производные классы могут определять свои поля и методы, но также могут переопределять, изменять поведение методов базового класса. Для этого применяется аннотация </a:t>
            </a:r>
            <a:r>
              <a:rPr lang="ru-RU" b="1" dirty="0"/>
              <a:t>@</a:t>
            </a:r>
            <a:r>
              <a:rPr lang="en-US" b="1" dirty="0"/>
              <a:t>override.</a:t>
            </a:r>
            <a:endParaRPr lang="en-US" dirty="0"/>
          </a:p>
        </p:txBody>
      </p:sp>
    </p:spTree>
    <p:extLst>
      <p:ext uri="{BB962C8B-B14F-4D97-AF65-F5344CB8AC3E}">
        <p14:creationId xmlns:p14="http://schemas.microsoft.com/office/powerpoint/2010/main" val="283957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2507733" y="1397152"/>
            <a:ext cx="7474467" cy="5460848"/>
          </a:xfrm>
          <a:prstGeom prst="rect">
            <a:avLst/>
          </a:prstGeom>
        </p:spPr>
      </p:pic>
      <p:sp>
        <p:nvSpPr>
          <p:cNvPr id="5" name="Номер слайда 4"/>
          <p:cNvSpPr>
            <a:spLocks noGrp="1"/>
          </p:cNvSpPr>
          <p:nvPr>
            <p:ph type="sldNum" sz="quarter" idx="12"/>
          </p:nvPr>
        </p:nvSpPr>
        <p:spPr/>
        <p:txBody>
          <a:bodyPr/>
          <a:lstStyle/>
          <a:p>
            <a:fld id="{90A79164-CC0D-48E6-A328-E8EB2F3E2667}" type="slidenum">
              <a:rPr lang="ru-RU" smtClean="0"/>
              <a:t>21</a:t>
            </a:fld>
            <a:endParaRPr lang="ru-RU"/>
          </a:p>
        </p:txBody>
      </p:sp>
      <p:pic>
        <p:nvPicPr>
          <p:cNvPr id="6" name="Рисунок 5"/>
          <p:cNvPicPr>
            <a:picLocks noChangeAspect="1"/>
          </p:cNvPicPr>
          <p:nvPr/>
        </p:nvPicPr>
        <p:blipFill>
          <a:blip r:embed="rId3"/>
          <a:stretch>
            <a:fillRect/>
          </a:stretch>
        </p:blipFill>
        <p:spPr>
          <a:xfrm>
            <a:off x="504703" y="0"/>
            <a:ext cx="4620721" cy="1460500"/>
          </a:xfrm>
          <a:prstGeom prst="rect">
            <a:avLst/>
          </a:prstGeom>
        </p:spPr>
      </p:pic>
    </p:spTree>
    <p:extLst>
      <p:ext uri="{BB962C8B-B14F-4D97-AF65-F5344CB8AC3E}">
        <p14:creationId xmlns:p14="http://schemas.microsoft.com/office/powerpoint/2010/main" val="832457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sp>
        <p:nvSpPr>
          <p:cNvPr id="3" name="Объект 2"/>
          <p:cNvSpPr>
            <a:spLocks noGrp="1"/>
          </p:cNvSpPr>
          <p:nvPr>
            <p:ph idx="1"/>
          </p:nvPr>
        </p:nvSpPr>
        <p:spPr>
          <a:xfrm>
            <a:off x="838200" y="5455714"/>
            <a:ext cx="10515600" cy="4351338"/>
          </a:xfrm>
        </p:spPr>
        <p:txBody>
          <a:bodyPr>
            <a:normAutofit fontScale="92500" lnSpcReduction="20000"/>
          </a:bodyPr>
          <a:lstStyle/>
          <a:p>
            <a:pPr marL="0" indent="0">
              <a:buNone/>
            </a:pPr>
            <a:r>
              <a:rPr lang="ru-RU" b="1" dirty="0" err="1"/>
              <a:t>Flutter</a:t>
            </a:r>
            <a:r>
              <a:rPr lang="ru-RU" dirty="0"/>
              <a:t> — SDK с открытым исходным кодом для создания мобильных приложений от компании </a:t>
            </a:r>
            <a:r>
              <a:rPr lang="ru-RU" dirty="0" err="1"/>
              <a:t>Google</a:t>
            </a:r>
            <a:r>
              <a:rPr lang="ru-RU" dirty="0"/>
              <a:t>. Он используется для разработки приложений под </a:t>
            </a:r>
            <a:r>
              <a:rPr lang="ru-RU" dirty="0" err="1"/>
              <a:t>Android</a:t>
            </a:r>
            <a:r>
              <a:rPr lang="ru-RU" dirty="0"/>
              <a:t> и </a:t>
            </a:r>
            <a:r>
              <a:rPr lang="ru-RU" dirty="0" err="1"/>
              <a:t>iOS</a:t>
            </a:r>
            <a:r>
              <a:rPr lang="ru-RU" dirty="0"/>
              <a:t>, а также это пока единственный способ разработки приложений под </a:t>
            </a:r>
            <a:r>
              <a:rPr lang="ru-RU" dirty="0" err="1"/>
              <a:t>Google</a:t>
            </a:r>
            <a:r>
              <a:rPr lang="ru-RU" dirty="0"/>
              <a:t> </a:t>
            </a:r>
            <a:r>
              <a:rPr lang="ru-RU" dirty="0" err="1"/>
              <a:t>Fuchsia</a:t>
            </a:r>
            <a:r>
              <a:rPr lang="ru-RU" dirty="0"/>
              <a:t>.</a:t>
            </a:r>
          </a:p>
          <a:p>
            <a:pPr marL="0" indent="0">
              <a:buNone/>
            </a:pPr>
            <a:endParaRPr lang="en-US" dirty="0"/>
          </a:p>
          <a:p>
            <a:pPr marL="0" indent="0">
              <a:buNone/>
            </a:pPr>
            <a:r>
              <a:rPr lang="ru-RU" dirty="0"/>
              <a:t>Приложения </a:t>
            </a:r>
            <a:r>
              <a:rPr lang="ru-RU" dirty="0" err="1"/>
              <a:t>Flutter</a:t>
            </a:r>
            <a:r>
              <a:rPr lang="ru-RU" dirty="0"/>
              <a:t> пишутся на языке </a:t>
            </a:r>
            <a:r>
              <a:rPr lang="ru-RU" dirty="0" err="1">
                <a:hlinkClick r:id="rId2" tooltip="Dart"/>
              </a:rPr>
              <a:t>Dart</a:t>
            </a:r>
            <a:r>
              <a:rPr lang="ru-RU" baseline="30000" dirty="0">
                <a:hlinkClick r:id="rId3"/>
              </a:rPr>
              <a:t>[2]</a:t>
            </a:r>
            <a:r>
              <a:rPr lang="ru-RU" dirty="0"/>
              <a:t>.</a:t>
            </a:r>
          </a:p>
          <a:p>
            <a:pPr marL="0" indent="0">
              <a:buNone/>
            </a:pPr>
            <a:r>
              <a:rPr lang="ru-RU" dirty="0"/>
              <a:t>В </a:t>
            </a:r>
            <a:r>
              <a:rPr lang="ru-RU" dirty="0" err="1"/>
              <a:t>Android</a:t>
            </a:r>
            <a:r>
              <a:rPr lang="ru-RU" dirty="0"/>
              <a:t>, а также под </a:t>
            </a:r>
            <a:r>
              <a:rPr lang="ru-RU" dirty="0" err="1">
                <a:hlinkClick r:id="rId4" tooltip="Windows"/>
              </a:rPr>
              <a:t>Windows</a:t>
            </a:r>
            <a:r>
              <a:rPr lang="ru-RU" dirty="0"/>
              <a:t>, </a:t>
            </a:r>
            <a:r>
              <a:rPr lang="ru-RU" dirty="0" err="1">
                <a:hlinkClick r:id="rId5" tooltip="MacOS"/>
              </a:rPr>
              <a:t>macOS</a:t>
            </a:r>
            <a:r>
              <a:rPr lang="ru-RU" dirty="0"/>
              <a:t> и </a:t>
            </a:r>
            <a:r>
              <a:rPr lang="ru-RU" dirty="0" err="1">
                <a:hlinkClick r:id="rId6" tooltip="Linux"/>
              </a:rPr>
              <a:t>Linux</a:t>
            </a:r>
            <a:r>
              <a:rPr lang="ru-RU" dirty="0"/>
              <a:t> </a:t>
            </a:r>
            <a:r>
              <a:rPr lang="ru-RU" i="1" dirty="0"/>
              <a:t>с помощью </a:t>
            </a:r>
            <a:r>
              <a:rPr lang="ru-RU" i="1" dirty="0" err="1"/>
              <a:t>Flutter</a:t>
            </a:r>
            <a:r>
              <a:rPr lang="ru-RU" i="1" dirty="0"/>
              <a:t> </a:t>
            </a:r>
            <a:r>
              <a:rPr lang="ru-RU" i="1" dirty="0" err="1"/>
              <a:t>Desktop</a:t>
            </a:r>
            <a:r>
              <a:rPr lang="ru-RU" i="1" dirty="0"/>
              <a:t> </a:t>
            </a:r>
            <a:r>
              <a:rPr lang="ru-RU" i="1" dirty="0" err="1"/>
              <a:t>Embedding</a:t>
            </a:r>
            <a:r>
              <a:rPr lang="ru-RU" dirty="0"/>
              <a:t>, </a:t>
            </a:r>
            <a:r>
              <a:rPr lang="ru-RU" dirty="0" err="1"/>
              <a:t>Flutter</a:t>
            </a:r>
            <a:r>
              <a:rPr lang="ru-RU" dirty="0"/>
              <a:t> работает в виртуальной машине </a:t>
            </a:r>
            <a:r>
              <a:rPr lang="ru-RU" dirty="0" err="1">
                <a:hlinkClick r:id="rId2" tooltip="Dart"/>
              </a:rPr>
              <a:t>Dart</a:t>
            </a:r>
            <a:r>
              <a:rPr lang="ru-RU" dirty="0"/>
              <a:t> с </a:t>
            </a:r>
            <a:r>
              <a:rPr lang="ru-RU" dirty="0">
                <a:hlinkClick r:id="rId7" tooltip="JIT-компилятор"/>
              </a:rPr>
              <a:t>JIT-компилятором</a:t>
            </a:r>
            <a:r>
              <a:rPr lang="ru-RU" dirty="0"/>
              <a:t>. Из-за ограничений на динамическое выполнение кода в </a:t>
            </a:r>
            <a:r>
              <a:rPr lang="ru-RU" dirty="0" err="1">
                <a:hlinkClick r:id="rId8" tooltip="App Store"/>
              </a:rPr>
              <a:t>App</a:t>
            </a:r>
            <a:r>
              <a:rPr lang="ru-RU" dirty="0">
                <a:hlinkClick r:id="rId8" tooltip="App Store"/>
              </a:rPr>
              <a:t> </a:t>
            </a:r>
            <a:r>
              <a:rPr lang="ru-RU" dirty="0" err="1">
                <a:hlinkClick r:id="rId8" tooltip="App Store"/>
              </a:rPr>
              <a:t>Store</a:t>
            </a:r>
            <a:r>
              <a:rPr lang="ru-RU" dirty="0"/>
              <a:t>, под </a:t>
            </a:r>
            <a:r>
              <a:rPr lang="ru-RU" dirty="0" err="1"/>
              <a:t>iOS</a:t>
            </a:r>
            <a:r>
              <a:rPr lang="ru-RU" dirty="0"/>
              <a:t> </a:t>
            </a:r>
            <a:r>
              <a:rPr lang="ru-RU" dirty="0" err="1"/>
              <a:t>Flutter</a:t>
            </a:r>
            <a:r>
              <a:rPr lang="ru-RU" dirty="0"/>
              <a:t> использует </a:t>
            </a:r>
            <a:r>
              <a:rPr lang="ru-RU" dirty="0">
                <a:hlinkClick r:id="rId9" tooltip="AOT-компиляция"/>
              </a:rPr>
              <a:t>AOT-компиляцию</a:t>
            </a:r>
            <a:r>
              <a:rPr lang="ru-RU" baseline="30000" dirty="0">
                <a:hlinkClick r:id="rId10"/>
              </a:rPr>
              <a:t>[3]</a:t>
            </a:r>
            <a:r>
              <a:rPr lang="ru-RU" dirty="0"/>
              <a:t>.</a:t>
            </a:r>
          </a:p>
          <a:p>
            <a:pPr marL="0" indent="0">
              <a:buNone/>
            </a:pPr>
            <a:r>
              <a:rPr lang="ru-RU" dirty="0"/>
              <a:t>Одно из главных преимуществ платформы </a:t>
            </a:r>
            <a:r>
              <a:rPr lang="ru-RU" dirty="0" err="1"/>
              <a:t>Dart</a:t>
            </a:r>
            <a:r>
              <a:rPr lang="ru-RU" dirty="0"/>
              <a:t> — «горячая перезагрузка», когда изменение исходного кода применяется сразу в работающем приложении без необходимости его перезапуска.</a:t>
            </a:r>
          </a:p>
          <a:p>
            <a:pPr marL="0" indent="0">
              <a:buNone/>
            </a:pPr>
            <a:endParaRPr lang="ru-RU" dirty="0"/>
          </a:p>
        </p:txBody>
      </p:sp>
      <p:sp>
        <p:nvSpPr>
          <p:cNvPr id="5" name="Номер слайда 4"/>
          <p:cNvSpPr>
            <a:spLocks noGrp="1"/>
          </p:cNvSpPr>
          <p:nvPr>
            <p:ph type="sldNum" sz="quarter" idx="12"/>
          </p:nvPr>
        </p:nvSpPr>
        <p:spPr/>
        <p:txBody>
          <a:bodyPr/>
          <a:lstStyle/>
          <a:p>
            <a:fld id="{90A79164-CC0D-48E6-A328-E8EB2F3E2667}" type="slidenum">
              <a:rPr lang="ru-RU" smtClean="0"/>
              <a:t>22</a:t>
            </a:fld>
            <a:endParaRPr lang="ru-RU"/>
          </a:p>
        </p:txBody>
      </p:sp>
      <p:pic>
        <p:nvPicPr>
          <p:cNvPr id="1028" name="Picture 4" descr="https://static001.infoq.cn/resource/image/31/3c/31764222d9e25dbd1c2b46342a6be83c.jpg"/>
          <p:cNvPicPr>
            <a:picLocks noChangeAspect="1" noChangeArrowheads="1"/>
          </p:cNvPicPr>
          <p:nvPr/>
        </p:nvPicPr>
        <p:blipFill rotWithShape="1">
          <a:blip r:embed="rId11">
            <a:extLst>
              <a:ext uri="{28A0092B-C50C-407E-A947-70E740481C1C}">
                <a14:useLocalDpi xmlns:a14="http://schemas.microsoft.com/office/drawing/2010/main" val="0"/>
              </a:ext>
            </a:extLst>
          </a:blip>
          <a:srcRect l="2794" t="21020" r="14015" b="26242"/>
          <a:stretch/>
        </p:blipFill>
        <p:spPr bwMode="auto">
          <a:xfrm>
            <a:off x="0" y="0"/>
            <a:ext cx="6908800" cy="2300658"/>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4455556" y="2232936"/>
            <a:ext cx="5179623" cy="523220"/>
          </a:xfrm>
          <a:prstGeom prst="rect">
            <a:avLst/>
          </a:prstGeom>
        </p:spPr>
        <p:txBody>
          <a:bodyPr wrap="none">
            <a:spAutoFit/>
          </a:bodyPr>
          <a:lstStyle/>
          <a:p>
            <a:r>
              <a:rPr lang="ru-RU" sz="2800" b="1" dirty="0">
                <a:solidFill>
                  <a:srgbClr val="25A97C"/>
                </a:solidFill>
                <a:latin typeface="Verdana" panose="020B0604030504040204" pitchFamily="34" charset="0"/>
              </a:rPr>
              <a:t>От идеи до приложения</a:t>
            </a:r>
            <a:endParaRPr lang="ru-RU" sz="2800" b="1" i="0" u="none" strike="noStrike" dirty="0">
              <a:solidFill>
                <a:srgbClr val="25A97C"/>
              </a:solidFill>
              <a:effectLst/>
              <a:latin typeface="Verdana" panose="020B0604030504040204" pitchFamily="34" charset="0"/>
            </a:endParaRPr>
          </a:p>
        </p:txBody>
      </p:sp>
      <p:pic>
        <p:nvPicPr>
          <p:cNvPr id="10" name="Picture 2" descr="От идеи до приложения"/>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2600" y="2888667"/>
            <a:ext cx="7073101" cy="23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611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0A79164-CC0D-48E6-A328-E8EB2F3E2667}" type="slidenum">
              <a:rPr lang="ru-RU" smtClean="0"/>
              <a:t>23</a:t>
            </a:fld>
            <a:endParaRPr lang="ru-RU"/>
          </a:p>
        </p:txBody>
      </p:sp>
      <p:pic>
        <p:nvPicPr>
          <p:cNvPr id="5" name="Picture 4" descr="https://static001.infoq.cn/resource/image/31/3c/31764222d9e25dbd1c2b46342a6be83c.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485" t="21020" r="14015" b="26242"/>
          <a:stretch/>
        </p:blipFill>
        <p:spPr bwMode="auto">
          <a:xfrm>
            <a:off x="0" y="0"/>
            <a:ext cx="3849339" cy="185458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bulgar-promo.ru/storage/e53c0ba80d3dedbc0c7b5e679f09f34e.jpg"/>
          <p:cNvPicPr>
            <a:picLocks noChangeAspect="1" noChangeArrowheads="1"/>
          </p:cNvPicPr>
          <p:nvPr/>
        </p:nvPicPr>
        <p:blipFill rotWithShape="1">
          <a:blip r:embed="rId3">
            <a:extLst>
              <a:ext uri="{28A0092B-C50C-407E-A947-70E740481C1C}">
                <a14:useLocalDpi xmlns:a14="http://schemas.microsoft.com/office/drawing/2010/main" val="0"/>
              </a:ext>
            </a:extLst>
          </a:blip>
          <a:srcRect b="39944"/>
          <a:stretch/>
        </p:blipFill>
        <p:spPr bwMode="auto">
          <a:xfrm>
            <a:off x="5934635" y="2472180"/>
            <a:ext cx="5774987" cy="262735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chip.ru/blobimgs/uploads/2019/05/apple-log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972" r="6586" b="3963"/>
          <a:stretch/>
        </p:blipFill>
        <p:spPr bwMode="auto">
          <a:xfrm>
            <a:off x="4856815" y="546228"/>
            <a:ext cx="2036354" cy="10105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freezvon.ru/images/android.png"/>
          <p:cNvPicPr>
            <a:picLocks noGrp="1" noChangeAspect="1" noChangeArrowheads="1"/>
          </p:cNvPicPr>
          <p:nvPr>
            <p:ph idx="1"/>
          </p:nvPr>
        </p:nvPicPr>
        <p:blipFill rotWithShape="1">
          <a:blip r:embed="rId5" cstate="print">
            <a:extLst>
              <a:ext uri="{28A0092B-C50C-407E-A947-70E740481C1C}">
                <a14:useLocalDpi xmlns:a14="http://schemas.microsoft.com/office/drawing/2010/main" val="0"/>
              </a:ext>
            </a:extLst>
          </a:blip>
          <a:srcRect t="17277" b="14418"/>
          <a:stretch/>
        </p:blipFill>
        <p:spPr bwMode="auto">
          <a:xfrm>
            <a:off x="7282246" y="399809"/>
            <a:ext cx="2204654" cy="1204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vatars.mds.yandex.net/get-altay/1003687/2a00000161af45712343179b96aecd394c01/XXXL"/>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8154" b="12308"/>
          <a:stretch/>
        </p:blipFill>
        <p:spPr bwMode="auto">
          <a:xfrm>
            <a:off x="9732411" y="474478"/>
            <a:ext cx="2212731" cy="11540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bulgar-promo.ru/storage/e53c0ba80d3dedbc0c7b5e679f09f34e.jpg"/>
          <p:cNvPicPr>
            <a:picLocks noChangeAspect="1" noChangeArrowheads="1"/>
          </p:cNvPicPr>
          <p:nvPr/>
        </p:nvPicPr>
        <p:blipFill rotWithShape="1">
          <a:blip r:embed="rId3">
            <a:extLst>
              <a:ext uri="{28A0092B-C50C-407E-A947-70E740481C1C}">
                <a14:useLocalDpi xmlns:a14="http://schemas.microsoft.com/office/drawing/2010/main" val="0"/>
              </a:ext>
            </a:extLst>
          </a:blip>
          <a:srcRect t="60227"/>
          <a:stretch/>
        </p:blipFill>
        <p:spPr bwMode="auto">
          <a:xfrm>
            <a:off x="1497105" y="4411663"/>
            <a:ext cx="7666279" cy="2309812"/>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a:xfrm>
            <a:off x="838200" y="233112"/>
            <a:ext cx="10515600" cy="1740520"/>
          </a:xfrm>
        </p:spPr>
        <p:txBody>
          <a:bodyPr/>
          <a:lstStyle/>
          <a:p>
            <a:r>
              <a:rPr lang="ru-RU" sz="6000" b="1" dirty="0"/>
              <a:t>			  =			     +		+</a:t>
            </a:r>
            <a:endParaRPr lang="ru-RU" b="1" dirty="0"/>
          </a:p>
        </p:txBody>
      </p:sp>
      <p:sp>
        <p:nvSpPr>
          <p:cNvPr id="14" name="Заголовок 1"/>
          <p:cNvSpPr txBox="1">
            <a:spLocks/>
          </p:cNvSpPr>
          <p:nvPr/>
        </p:nvSpPr>
        <p:spPr>
          <a:xfrm>
            <a:off x="-4346331" y="1179926"/>
            <a:ext cx="10515600" cy="1740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6000" b="1" dirty="0"/>
              <a:t>			  			     +		</a:t>
            </a:r>
            <a:endParaRPr lang="ru-RU" b="1" dirty="0"/>
          </a:p>
        </p:txBody>
      </p:sp>
      <p:pic>
        <p:nvPicPr>
          <p:cNvPr id="1032" name="Picture 8" descr="https://ashik.pw/wp-content/uploads/2019/09/google-dart-flutter-1080x600.png"/>
          <p:cNvPicPr>
            <a:picLocks noChangeAspect="1" noChangeArrowheads="1"/>
          </p:cNvPicPr>
          <p:nvPr/>
        </p:nvPicPr>
        <p:blipFill rotWithShape="1">
          <a:blip r:embed="rId7">
            <a:extLst>
              <a:ext uri="{28A0092B-C50C-407E-A947-70E740481C1C}">
                <a14:useLocalDpi xmlns:a14="http://schemas.microsoft.com/office/drawing/2010/main" val="0"/>
              </a:ext>
            </a:extLst>
          </a:blip>
          <a:srcRect b="49111"/>
          <a:stretch/>
        </p:blipFill>
        <p:spPr bwMode="auto">
          <a:xfrm>
            <a:off x="-1" y="2317218"/>
            <a:ext cx="4526487" cy="1279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189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4" name="Номер слайда 3"/>
          <p:cNvSpPr>
            <a:spLocks noGrp="1"/>
          </p:cNvSpPr>
          <p:nvPr>
            <p:ph type="sldNum" sz="quarter" idx="12"/>
          </p:nvPr>
        </p:nvSpPr>
        <p:spPr/>
        <p:txBody>
          <a:bodyPr/>
          <a:lstStyle/>
          <a:p>
            <a:fld id="{90A79164-CC0D-48E6-A328-E8EB2F3E2667}" type="slidenum">
              <a:rPr lang="ru-RU" smtClean="0"/>
              <a:t>24</a:t>
            </a:fld>
            <a:endParaRPr lang="ru-RU"/>
          </a:p>
        </p:txBody>
      </p:sp>
      <p:pic>
        <p:nvPicPr>
          <p:cNvPr id="5" name="Рисунок 4"/>
          <p:cNvPicPr>
            <a:picLocks noChangeAspect="1"/>
          </p:cNvPicPr>
          <p:nvPr/>
        </p:nvPicPr>
        <p:blipFill>
          <a:blip r:embed="rId2"/>
          <a:stretch>
            <a:fillRect/>
          </a:stretch>
        </p:blipFill>
        <p:spPr>
          <a:xfrm>
            <a:off x="838200" y="48503"/>
            <a:ext cx="9653621" cy="6672972"/>
          </a:xfrm>
          <a:prstGeom prst="rect">
            <a:avLst/>
          </a:prstGeom>
        </p:spPr>
      </p:pic>
      <p:sp>
        <p:nvSpPr>
          <p:cNvPr id="3" name="Объект 2"/>
          <p:cNvSpPr>
            <a:spLocks noGrp="1"/>
          </p:cNvSpPr>
          <p:nvPr>
            <p:ph idx="1"/>
          </p:nvPr>
        </p:nvSpPr>
        <p:spPr>
          <a:xfrm>
            <a:off x="5219017" y="4372889"/>
            <a:ext cx="11407588" cy="4681417"/>
          </a:xfrm>
        </p:spPr>
        <p:txBody>
          <a:bodyPr>
            <a:normAutofit/>
          </a:bodyPr>
          <a:lstStyle/>
          <a:p>
            <a:pPr marL="0" indent="0">
              <a:buNone/>
            </a:pPr>
            <a:r>
              <a:rPr lang="en-US" sz="6000" dirty="0">
                <a:hlinkClick r:id="rId3"/>
              </a:rPr>
              <a:t>https://flutter.dev/</a:t>
            </a:r>
            <a:endParaRPr lang="ru-RU" sz="6000" dirty="0"/>
          </a:p>
          <a:p>
            <a:endParaRPr lang="ru-RU" sz="6000" dirty="0"/>
          </a:p>
        </p:txBody>
      </p:sp>
    </p:spTree>
    <p:extLst>
      <p:ext uri="{BB962C8B-B14F-4D97-AF65-F5344CB8AC3E}">
        <p14:creationId xmlns:p14="http://schemas.microsoft.com/office/powerpoint/2010/main" val="931745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B801B5-11E7-408C-AAB0-8DD9E69AE818}"/>
              </a:ext>
            </a:extLst>
          </p:cNvPr>
          <p:cNvSpPr>
            <a:spLocks noGrp="1"/>
          </p:cNvSpPr>
          <p:nvPr>
            <p:ph type="title"/>
          </p:nvPr>
        </p:nvSpPr>
        <p:spPr/>
        <p:txBody>
          <a:bodyPr/>
          <a:lstStyle/>
          <a:p>
            <a:r>
              <a:rPr lang="ru-RU" b="1" dirty="0"/>
              <a:t>Основы </a:t>
            </a:r>
            <a:r>
              <a:rPr lang="en-US" b="1" dirty="0"/>
              <a:t>Flutter: </a:t>
            </a:r>
            <a:r>
              <a:rPr lang="en-US" dirty="0"/>
              <a:t>Scaffold</a:t>
            </a:r>
            <a:br>
              <a:rPr lang="en-US" dirty="0"/>
            </a:br>
            <a:endParaRPr lang="ru-RU" dirty="0"/>
          </a:p>
        </p:txBody>
      </p:sp>
      <p:sp>
        <p:nvSpPr>
          <p:cNvPr id="3" name="Объект 2">
            <a:extLst>
              <a:ext uri="{FF2B5EF4-FFF2-40B4-BE49-F238E27FC236}">
                <a16:creationId xmlns:a16="http://schemas.microsoft.com/office/drawing/2014/main" id="{ACD932AD-509E-42E2-B03D-DF2027031C22}"/>
              </a:ext>
            </a:extLst>
          </p:cNvPr>
          <p:cNvSpPr>
            <a:spLocks noGrp="1"/>
          </p:cNvSpPr>
          <p:nvPr>
            <p:ph idx="1"/>
          </p:nvPr>
        </p:nvSpPr>
        <p:spPr>
          <a:xfrm>
            <a:off x="538163" y="1075531"/>
            <a:ext cx="10515600" cy="4351338"/>
          </a:xfrm>
        </p:spPr>
        <p:txBody>
          <a:bodyPr/>
          <a:lstStyle/>
          <a:p>
            <a:r>
              <a:rPr lang="ru-RU" i="1" dirty="0"/>
              <a:t>Запомните, любой компонент во </a:t>
            </a:r>
            <a:r>
              <a:rPr lang="ru-RU" i="1" dirty="0" err="1"/>
              <a:t>Flutter</a:t>
            </a:r>
            <a:r>
              <a:rPr lang="ru-RU" i="1" dirty="0"/>
              <a:t> — </a:t>
            </a:r>
            <a:r>
              <a:rPr lang="ru-RU" i="1" dirty="0">
                <a:hlinkClick r:id="rId3"/>
              </a:rPr>
              <a:t>виджет</a:t>
            </a:r>
            <a:r>
              <a:rPr lang="ru-RU" dirty="0"/>
              <a:t>.</a:t>
            </a:r>
          </a:p>
        </p:txBody>
      </p:sp>
      <p:sp>
        <p:nvSpPr>
          <p:cNvPr id="4" name="Номер слайда 3">
            <a:extLst>
              <a:ext uri="{FF2B5EF4-FFF2-40B4-BE49-F238E27FC236}">
                <a16:creationId xmlns:a16="http://schemas.microsoft.com/office/drawing/2014/main" id="{4E94B4CC-6CD8-498C-AD7A-94D80DABF973}"/>
              </a:ext>
            </a:extLst>
          </p:cNvPr>
          <p:cNvSpPr>
            <a:spLocks noGrp="1"/>
          </p:cNvSpPr>
          <p:nvPr>
            <p:ph type="sldNum" sz="quarter" idx="12"/>
          </p:nvPr>
        </p:nvSpPr>
        <p:spPr/>
        <p:txBody>
          <a:bodyPr/>
          <a:lstStyle/>
          <a:p>
            <a:fld id="{90A79164-CC0D-48E6-A328-E8EB2F3E2667}" type="slidenum">
              <a:rPr lang="ru-RU" smtClean="0"/>
              <a:t>25</a:t>
            </a:fld>
            <a:endParaRPr lang="ru-RU"/>
          </a:p>
        </p:txBody>
      </p:sp>
      <p:pic>
        <p:nvPicPr>
          <p:cNvPr id="3074" name="Picture 2" descr="Виджеты во Flutter">
            <a:extLst>
              <a:ext uri="{FF2B5EF4-FFF2-40B4-BE49-F238E27FC236}">
                <a16:creationId xmlns:a16="http://schemas.microsoft.com/office/drawing/2014/main" id="{1ED3844F-68BE-44D3-A55E-24B395022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90688"/>
            <a:ext cx="6857597" cy="50574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repository-images.githubusercontent.com/182832906/f1617e00-8388-11e9-8a2d-95a353108520">
            <a:extLst>
              <a:ext uri="{FF2B5EF4-FFF2-40B4-BE49-F238E27FC236}">
                <a16:creationId xmlns:a16="http://schemas.microsoft.com/office/drawing/2014/main" id="{AC4F9BB7-A6BC-4914-AF58-25F8A2F494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5760" y="2185988"/>
            <a:ext cx="457358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64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80B2F3-C990-47C3-8216-B2608D141F86}"/>
              </a:ext>
            </a:extLst>
          </p:cNvPr>
          <p:cNvSpPr>
            <a:spLocks noGrp="1"/>
          </p:cNvSpPr>
          <p:nvPr>
            <p:ph type="title"/>
          </p:nvPr>
        </p:nvSpPr>
        <p:spPr>
          <a:xfrm>
            <a:off x="0" y="0"/>
            <a:ext cx="10515600" cy="1325563"/>
          </a:xfrm>
        </p:spPr>
        <p:txBody>
          <a:bodyPr/>
          <a:lstStyle/>
          <a:p>
            <a:r>
              <a:rPr lang="en-US" dirty="0" err="1">
                <a:hlinkClick r:id="rId4"/>
              </a:rPr>
              <a:t>AppBar</a:t>
            </a:r>
            <a:r>
              <a:rPr lang="en-US" dirty="0"/>
              <a:t> (Toolbar)</a:t>
            </a:r>
            <a:br>
              <a:rPr lang="en-US" dirty="0"/>
            </a:br>
            <a:endParaRPr lang="ru-RU" dirty="0"/>
          </a:p>
        </p:txBody>
      </p:sp>
      <p:sp>
        <p:nvSpPr>
          <p:cNvPr id="4" name="Номер слайда 3">
            <a:extLst>
              <a:ext uri="{FF2B5EF4-FFF2-40B4-BE49-F238E27FC236}">
                <a16:creationId xmlns:a16="http://schemas.microsoft.com/office/drawing/2014/main" id="{EFF5C5C6-7044-4677-8D8B-771966D81D78}"/>
              </a:ext>
            </a:extLst>
          </p:cNvPr>
          <p:cNvSpPr>
            <a:spLocks noGrp="1"/>
          </p:cNvSpPr>
          <p:nvPr>
            <p:ph type="sldNum" sz="quarter" idx="12"/>
          </p:nvPr>
        </p:nvSpPr>
        <p:spPr/>
        <p:txBody>
          <a:bodyPr/>
          <a:lstStyle/>
          <a:p>
            <a:fld id="{90A79164-CC0D-48E6-A328-E8EB2F3E2667}" type="slidenum">
              <a:rPr lang="ru-RU" smtClean="0"/>
              <a:t>26</a:t>
            </a:fld>
            <a:endParaRPr lang="ru-RU"/>
          </a:p>
        </p:txBody>
      </p:sp>
      <p:pic>
        <p:nvPicPr>
          <p:cNvPr id="5" name="Рисунок 4">
            <a:extLst>
              <a:ext uri="{FF2B5EF4-FFF2-40B4-BE49-F238E27FC236}">
                <a16:creationId xmlns:a16="http://schemas.microsoft.com/office/drawing/2014/main" id="{231C8C79-E538-47E6-94F4-425E5D066486}"/>
              </a:ext>
            </a:extLst>
          </p:cNvPr>
          <p:cNvPicPr>
            <a:picLocks noChangeAspect="1"/>
          </p:cNvPicPr>
          <p:nvPr/>
        </p:nvPicPr>
        <p:blipFill>
          <a:blip r:embed="rId5"/>
          <a:stretch>
            <a:fillRect/>
          </a:stretch>
        </p:blipFill>
        <p:spPr>
          <a:xfrm>
            <a:off x="0" y="1554416"/>
            <a:ext cx="6867817" cy="4239586"/>
          </a:xfrm>
          <a:prstGeom prst="rect">
            <a:avLst/>
          </a:prstGeom>
        </p:spPr>
      </p:pic>
      <p:graphicFrame>
        <p:nvGraphicFramePr>
          <p:cNvPr id="10" name="Объект 9">
            <a:extLst>
              <a:ext uri="{FF2B5EF4-FFF2-40B4-BE49-F238E27FC236}">
                <a16:creationId xmlns:a16="http://schemas.microsoft.com/office/drawing/2014/main" id="{2FBC7620-5E47-4344-A871-600D77D80414}"/>
              </a:ext>
            </a:extLst>
          </p:cNvPr>
          <p:cNvGraphicFramePr>
            <a:graphicFrameLocks noChangeAspect="1"/>
          </p:cNvGraphicFramePr>
          <p:nvPr>
            <p:extLst>
              <p:ext uri="{D42A27DB-BD31-4B8C-83A1-F6EECF244321}">
                <p14:modId xmlns:p14="http://schemas.microsoft.com/office/powerpoint/2010/main" val="526853672"/>
              </p:ext>
            </p:extLst>
          </p:nvPr>
        </p:nvGraphicFramePr>
        <p:xfrm>
          <a:off x="6795182" y="2028827"/>
          <a:ext cx="5178035" cy="7092950"/>
        </p:xfrm>
        <a:graphic>
          <a:graphicData uri="http://schemas.openxmlformats.org/presentationml/2006/ole">
            <mc:AlternateContent xmlns:mc="http://schemas.openxmlformats.org/markup-compatibility/2006">
              <mc:Choice xmlns:v="urn:schemas-microsoft-com:vml" Requires="v">
                <p:oleObj spid="_x0000_s2069" name="Document" r:id="rId6" imgW="3952080" imgH="5411880" progId="Word.Document.12">
                  <p:embed/>
                </p:oleObj>
              </mc:Choice>
              <mc:Fallback>
                <p:oleObj name="Document" r:id="rId6" imgW="3952080" imgH="5411880" progId="Word.Document.12">
                  <p:embed/>
                  <p:pic>
                    <p:nvPicPr>
                      <p:cNvPr id="0" name=""/>
                      <p:cNvPicPr/>
                      <p:nvPr/>
                    </p:nvPicPr>
                    <p:blipFill>
                      <a:blip r:embed="rId7"/>
                      <a:stretch>
                        <a:fillRect/>
                      </a:stretch>
                    </p:blipFill>
                    <p:spPr>
                      <a:xfrm>
                        <a:off x="6795182" y="2028827"/>
                        <a:ext cx="5178035" cy="7092950"/>
                      </a:xfrm>
                      <a:prstGeom prst="rect">
                        <a:avLst/>
                      </a:prstGeom>
                    </p:spPr>
                  </p:pic>
                </p:oleObj>
              </mc:Fallback>
            </mc:AlternateContent>
          </a:graphicData>
        </a:graphic>
      </p:graphicFrame>
    </p:spTree>
    <p:extLst>
      <p:ext uri="{BB962C8B-B14F-4D97-AF65-F5344CB8AC3E}">
        <p14:creationId xmlns:p14="http://schemas.microsoft.com/office/powerpoint/2010/main" val="3503046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57F36A0C-FFCA-41C7-A24B-7B20D54586D3}"/>
              </a:ext>
            </a:extLst>
          </p:cNvPr>
          <p:cNvSpPr>
            <a:spLocks noGrp="1"/>
          </p:cNvSpPr>
          <p:nvPr>
            <p:ph idx="1"/>
          </p:nvPr>
        </p:nvSpPr>
        <p:spPr>
          <a:xfrm>
            <a:off x="0" y="365125"/>
            <a:ext cx="10515600" cy="4351338"/>
          </a:xfrm>
        </p:spPr>
        <p:txBody>
          <a:bodyPr/>
          <a:lstStyle/>
          <a:p>
            <a:pPr marL="0" indent="0">
              <a:buNone/>
            </a:pPr>
            <a:r>
              <a:rPr lang="ru-RU" dirty="0"/>
              <a:t>Любое приложение на </a:t>
            </a:r>
            <a:r>
              <a:rPr lang="ru-RU" dirty="0" err="1"/>
              <a:t>flutter</a:t>
            </a:r>
            <a:r>
              <a:rPr lang="ru-RU" dirty="0"/>
              <a:t> это набор виджетов, </a:t>
            </a:r>
            <a:r>
              <a:rPr lang="ru-RU" dirty="0" err="1"/>
              <a:t>выстренных</a:t>
            </a:r>
            <a:r>
              <a:rPr lang="ru-RU" dirty="0"/>
              <a:t> в определенную иерархию</a:t>
            </a:r>
          </a:p>
        </p:txBody>
      </p:sp>
      <p:sp>
        <p:nvSpPr>
          <p:cNvPr id="4" name="Номер слайда 3">
            <a:extLst>
              <a:ext uri="{FF2B5EF4-FFF2-40B4-BE49-F238E27FC236}">
                <a16:creationId xmlns:a16="http://schemas.microsoft.com/office/drawing/2014/main" id="{E1C7F4F0-B4EF-4E40-A5AC-60AC325E529D}"/>
              </a:ext>
            </a:extLst>
          </p:cNvPr>
          <p:cNvSpPr>
            <a:spLocks noGrp="1"/>
          </p:cNvSpPr>
          <p:nvPr>
            <p:ph type="sldNum" sz="quarter" idx="12"/>
          </p:nvPr>
        </p:nvSpPr>
        <p:spPr/>
        <p:txBody>
          <a:bodyPr/>
          <a:lstStyle/>
          <a:p>
            <a:fld id="{90A79164-CC0D-48E6-A328-E8EB2F3E2667}" type="slidenum">
              <a:rPr lang="ru-RU" smtClean="0"/>
              <a:t>27</a:t>
            </a:fld>
            <a:endParaRPr lang="ru-RU"/>
          </a:p>
        </p:txBody>
      </p:sp>
      <p:pic>
        <p:nvPicPr>
          <p:cNvPr id="5" name="Рисунок 4">
            <a:extLst>
              <a:ext uri="{FF2B5EF4-FFF2-40B4-BE49-F238E27FC236}">
                <a16:creationId xmlns:a16="http://schemas.microsoft.com/office/drawing/2014/main" id="{E5947D5E-9E99-4973-A460-3441B7E523F1}"/>
              </a:ext>
            </a:extLst>
          </p:cNvPr>
          <p:cNvPicPr>
            <a:picLocks noChangeAspect="1"/>
          </p:cNvPicPr>
          <p:nvPr/>
        </p:nvPicPr>
        <p:blipFill>
          <a:blip r:embed="rId2"/>
          <a:stretch>
            <a:fillRect/>
          </a:stretch>
        </p:blipFill>
        <p:spPr>
          <a:xfrm>
            <a:off x="1417320" y="1185297"/>
            <a:ext cx="7948101" cy="5171053"/>
          </a:xfrm>
          <a:prstGeom prst="rect">
            <a:avLst/>
          </a:prstGeom>
        </p:spPr>
      </p:pic>
    </p:spTree>
    <p:extLst>
      <p:ext uri="{BB962C8B-B14F-4D97-AF65-F5344CB8AC3E}">
        <p14:creationId xmlns:p14="http://schemas.microsoft.com/office/powerpoint/2010/main" val="2055240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53523" y="-228485"/>
            <a:ext cx="10515600" cy="1325563"/>
          </a:xfrm>
        </p:spPr>
        <p:txBody>
          <a:bodyPr>
            <a:normAutofit/>
          </a:bodyPr>
          <a:lstStyle/>
          <a:p>
            <a:r>
              <a:rPr lang="en-US" sz="5400" b="1" dirty="0"/>
              <a:t>Android </a:t>
            </a:r>
            <a:r>
              <a:rPr lang="ru-RU" sz="5400" b="1" dirty="0"/>
              <a:t>приложение</a:t>
            </a:r>
          </a:p>
        </p:txBody>
      </p:sp>
      <p:sp>
        <p:nvSpPr>
          <p:cNvPr id="3" name="Объект 2"/>
          <p:cNvSpPr>
            <a:spLocks noGrp="1"/>
          </p:cNvSpPr>
          <p:nvPr>
            <p:ph idx="1"/>
          </p:nvPr>
        </p:nvSpPr>
        <p:spPr>
          <a:xfrm>
            <a:off x="838199" y="2565401"/>
            <a:ext cx="11163301" cy="4547576"/>
          </a:xfrm>
        </p:spPr>
        <p:txBody>
          <a:bodyPr>
            <a:normAutofit fontScale="92500" lnSpcReduction="20000"/>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nSpc>
                <a:spcPct val="130000"/>
              </a:lnSpc>
              <a:buNone/>
            </a:pPr>
            <a:r>
              <a:rPr lang="ru-RU" sz="3900" dirty="0"/>
              <a:t>                                       </a:t>
            </a:r>
            <a:r>
              <a:rPr lang="en-US" sz="4800" dirty="0">
                <a:hlinkClick r:id="rId2"/>
              </a:rPr>
              <a:t>http://gg.gg/mes2020</a:t>
            </a:r>
            <a:r>
              <a:rPr lang="ru-RU" sz="4800" dirty="0"/>
              <a:t> </a:t>
            </a:r>
            <a:endParaRPr lang="en-US" sz="4800" dirty="0"/>
          </a:p>
          <a:p>
            <a:pPr marL="0" indent="0" algn="ctr">
              <a:lnSpc>
                <a:spcPct val="130000"/>
              </a:lnSpc>
              <a:buNone/>
            </a:pPr>
            <a:r>
              <a:rPr lang="en-US" dirty="0">
                <a:hlinkClick r:id="rId3"/>
              </a:rPr>
              <a:t>https://drive.google.com/open?id=1tDKFyXoALgq8GqhXQSuZ3u82HERsDDa-</a:t>
            </a:r>
            <a:endParaRPr lang="ru-RU" dirty="0"/>
          </a:p>
          <a:p>
            <a:pPr marL="0" indent="0" algn="ctr">
              <a:buNone/>
            </a:pPr>
            <a:endParaRPr lang="ru-RU" dirty="0"/>
          </a:p>
        </p:txBody>
      </p:sp>
      <p:pic>
        <p:nvPicPr>
          <p:cNvPr id="5" name="Рисунок 4"/>
          <p:cNvPicPr>
            <a:picLocks noChangeAspect="1"/>
          </p:cNvPicPr>
          <p:nvPr/>
        </p:nvPicPr>
        <p:blipFill rotWithShape="1">
          <a:blip r:embed="rId4">
            <a:extLst>
              <a:ext uri="{28A0092B-C50C-407E-A947-70E740481C1C}">
                <a14:useLocalDpi xmlns:a14="http://schemas.microsoft.com/office/drawing/2010/main" val="0"/>
              </a:ext>
            </a:extLst>
          </a:blip>
          <a:srcRect l="6374" t="6739" r="6087" b="6968"/>
          <a:stretch/>
        </p:blipFill>
        <p:spPr>
          <a:xfrm>
            <a:off x="5181354" y="838200"/>
            <a:ext cx="4457700" cy="4394200"/>
          </a:xfrm>
          <a:prstGeom prst="rect">
            <a:avLst/>
          </a:prstGeom>
        </p:spPr>
      </p:pic>
      <p:sp>
        <p:nvSpPr>
          <p:cNvPr id="6" name="Номер слайда 5"/>
          <p:cNvSpPr>
            <a:spLocks noGrp="1"/>
          </p:cNvSpPr>
          <p:nvPr>
            <p:ph type="sldNum" sz="quarter" idx="12"/>
          </p:nvPr>
        </p:nvSpPr>
        <p:spPr/>
        <p:txBody>
          <a:bodyPr/>
          <a:lstStyle/>
          <a:p>
            <a:fld id="{90A79164-CC0D-48E6-A328-E8EB2F3E2667}" type="slidenum">
              <a:rPr lang="ru-RU" smtClean="0"/>
              <a:t>28</a:t>
            </a:fld>
            <a:endParaRPr lang="ru-RU"/>
          </a:p>
        </p:txBody>
      </p:sp>
      <p:pic>
        <p:nvPicPr>
          <p:cNvPr id="3074" name="Picture 2" descr="https://www.kv.by/sites/default/files/android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8155" y="-24879"/>
            <a:ext cx="6572005" cy="656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023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8437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Объект 2"/>
          <p:cNvSpPr>
            <a:spLocks noGrp="1"/>
          </p:cNvSpPr>
          <p:nvPr>
            <p:ph idx="1"/>
          </p:nvPr>
        </p:nvSpPr>
        <p:spPr>
          <a:xfrm>
            <a:off x="4634752" y="271424"/>
            <a:ext cx="10515600" cy="971917"/>
          </a:xfrm>
        </p:spPr>
        <p:txBody>
          <a:bodyPr>
            <a:normAutofit fontScale="92500" lnSpcReduction="20000"/>
          </a:bodyPr>
          <a:lstStyle/>
          <a:p>
            <a:pPr marL="0" indent="0">
              <a:buNone/>
            </a:pPr>
            <a:endParaRPr lang="en-US" dirty="0">
              <a:hlinkClick r:id="rId4"/>
            </a:endParaRPr>
          </a:p>
          <a:p>
            <a:pPr marL="0" indent="0">
              <a:buNone/>
            </a:pPr>
            <a:r>
              <a:rPr lang="en-US" sz="3900" dirty="0">
                <a:hlinkClick r:id="rId4"/>
              </a:rPr>
              <a:t>github.com/RusAl84/FlutterChat</a:t>
            </a:r>
            <a:endParaRPr lang="ru-RU" sz="3900" dirty="0"/>
          </a:p>
        </p:txBody>
      </p:sp>
      <p:pic>
        <p:nvPicPr>
          <p:cNvPr id="4" name="Рисунок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6200" y="4902200"/>
            <a:ext cx="1955800" cy="1955800"/>
          </a:xfrm>
          <a:prstGeom prst="rect">
            <a:avLst/>
          </a:prstGeom>
        </p:spPr>
      </p:pic>
      <p:sp>
        <p:nvSpPr>
          <p:cNvPr id="5" name="Номер слайда 4"/>
          <p:cNvSpPr>
            <a:spLocks noGrp="1"/>
          </p:cNvSpPr>
          <p:nvPr>
            <p:ph type="sldNum" sz="quarter" idx="12"/>
          </p:nvPr>
        </p:nvSpPr>
        <p:spPr/>
        <p:txBody>
          <a:bodyPr/>
          <a:lstStyle/>
          <a:p>
            <a:fld id="{90A79164-CC0D-48E6-A328-E8EB2F3E2667}" type="slidenum">
              <a:rPr lang="ru-RU" smtClean="0"/>
              <a:t>29</a:t>
            </a:fld>
            <a:endParaRPr lang="ru-RU"/>
          </a:p>
        </p:txBody>
      </p:sp>
      <p:sp>
        <p:nvSpPr>
          <p:cNvPr id="2" name="Заголовок 1"/>
          <p:cNvSpPr>
            <a:spLocks noGrp="1"/>
          </p:cNvSpPr>
          <p:nvPr>
            <p:ph type="title"/>
          </p:nvPr>
        </p:nvSpPr>
        <p:spPr>
          <a:xfrm>
            <a:off x="0" y="-114300"/>
            <a:ext cx="10515600" cy="1325563"/>
          </a:xfrm>
        </p:spPr>
        <p:txBody>
          <a:bodyPr>
            <a:normAutofit/>
          </a:bodyPr>
          <a:lstStyle/>
          <a:p>
            <a:pPr>
              <a:lnSpc>
                <a:spcPct val="100000"/>
              </a:lnSpc>
            </a:pPr>
            <a:r>
              <a:rPr lang="ru-RU" sz="4000" dirty="0"/>
              <a:t>Полный исходный код и материалы</a:t>
            </a:r>
            <a:br>
              <a:rPr lang="ru-RU" sz="4000" dirty="0"/>
            </a:br>
            <a:r>
              <a:rPr lang="ru-RU" sz="4000" dirty="0"/>
              <a:t>скачать можно здесь:</a:t>
            </a:r>
          </a:p>
        </p:txBody>
      </p:sp>
      <p:sp>
        <p:nvSpPr>
          <p:cNvPr id="9" name="Google Shape;91;p13"/>
          <p:cNvSpPr txBox="1"/>
          <p:nvPr/>
        </p:nvSpPr>
        <p:spPr>
          <a:xfrm>
            <a:off x="-612125" y="6364490"/>
            <a:ext cx="11042878" cy="444172"/>
          </a:xfrm>
          <a:prstGeom prst="rect">
            <a:avLst/>
          </a:prstGeom>
          <a:noFill/>
          <a:ln>
            <a:noFill/>
          </a:ln>
        </p:spPr>
        <p:txBody>
          <a:bodyPr spcFirstLastPara="1" wrap="square" lIns="91425" tIns="45700" rIns="91425" bIns="45700" anchor="t" anchorCtr="0">
            <a:noAutofit/>
          </a:bodyPr>
          <a:lstStyle/>
          <a:p>
            <a:pPr lvl="0" algn="ctr">
              <a:buClr>
                <a:srgbClr val="000000"/>
              </a:buClr>
              <a:buSzPts val="2800"/>
            </a:pPr>
            <a:r>
              <a:rPr lang="ru-RU" sz="2400" b="1" dirty="0">
                <a:solidFill>
                  <a:srgbClr val="C00000"/>
                </a:solidFill>
                <a:ea typeface="Times New Roman"/>
                <a:cs typeface="Times New Roman"/>
                <a:sym typeface="Times New Roman"/>
              </a:rPr>
              <a:t>МИРЭА Кафедра КБ-2 «Прикладные информационные технологии»</a:t>
            </a:r>
          </a:p>
          <a:p>
            <a:pPr>
              <a:buClr>
                <a:srgbClr val="000000"/>
              </a:buClr>
              <a:buSzPts val="2800"/>
            </a:pPr>
            <a:r>
              <a:rPr lang="ru-RU" sz="1600" b="1" dirty="0">
                <a:solidFill>
                  <a:srgbClr val="C00000"/>
                </a:solidFill>
                <a:ea typeface="Times New Roman"/>
                <a:cs typeface="Times New Roman"/>
              </a:rPr>
              <a:t>  </a:t>
            </a:r>
            <a:br>
              <a:rPr lang="ru-RU" sz="1400" dirty="0">
                <a:solidFill>
                  <a:srgbClr val="000000"/>
                </a:solidFill>
              </a:rPr>
            </a:br>
            <a:endParaRPr lang="ru-RU" sz="1400" dirty="0"/>
          </a:p>
          <a:p>
            <a:pPr algn="ctr">
              <a:buClr>
                <a:srgbClr val="000000"/>
              </a:buClr>
              <a:buSzPts val="2800"/>
            </a:pPr>
            <a:endParaRPr lang="ru-RU" sz="1400" b="1" dirty="0">
              <a:solidFill>
                <a:srgbClr val="C00000"/>
              </a:solidFill>
              <a:ea typeface="Times New Roman"/>
              <a:cs typeface="Times New Roman"/>
            </a:endParaRPr>
          </a:p>
          <a:p>
            <a:pPr marL="0" marR="0" lvl="0" indent="0" algn="ctr" rtl="0">
              <a:lnSpc>
                <a:spcPct val="100000"/>
              </a:lnSpc>
              <a:spcBef>
                <a:spcPts val="0"/>
              </a:spcBef>
              <a:spcAft>
                <a:spcPts val="0"/>
              </a:spcAft>
              <a:buClr>
                <a:srgbClr val="000000"/>
              </a:buClr>
              <a:buSzPts val="2800"/>
              <a:buFont typeface="Arial"/>
              <a:buNone/>
            </a:pPr>
            <a:endParaRPr sz="1200" b="0" i="0" u="none" strike="noStrike" cap="none" dirty="0">
              <a:solidFill>
                <a:srgbClr val="000000"/>
              </a:solidFill>
              <a:ea typeface="Arial"/>
              <a:cs typeface="Arial"/>
              <a:sym typeface="Arial"/>
            </a:endParaRPr>
          </a:p>
        </p:txBody>
      </p:sp>
      <p:sp>
        <p:nvSpPr>
          <p:cNvPr id="6" name="Прямоугольник 5">
            <a:extLst>
              <a:ext uri="{FF2B5EF4-FFF2-40B4-BE49-F238E27FC236}">
                <a16:creationId xmlns:a16="http://schemas.microsoft.com/office/drawing/2014/main" id="{78456150-B580-4BD4-8373-3778A6F00426}"/>
              </a:ext>
            </a:extLst>
          </p:cNvPr>
          <p:cNvSpPr/>
          <p:nvPr/>
        </p:nvSpPr>
        <p:spPr>
          <a:xfrm>
            <a:off x="310514" y="1325563"/>
            <a:ext cx="5781675" cy="5071005"/>
          </a:xfrm>
          <a:prstGeom prst="rect">
            <a:avLst/>
          </a:prstGeom>
          <a:solidFill>
            <a:schemeClr val="bg1">
              <a:alpha val="52000"/>
            </a:scheme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accent5">
                    <a:lumMod val="75000"/>
                  </a:schemeClr>
                </a:solidFill>
              </a:rPr>
              <a:t>code.visualstudio.com/</a:t>
            </a:r>
          </a:p>
          <a:p>
            <a:r>
              <a:rPr lang="en-US" sz="3200" b="1" dirty="0">
                <a:solidFill>
                  <a:schemeClr val="accent5">
                    <a:lumMod val="75000"/>
                  </a:schemeClr>
                </a:solidFill>
              </a:rPr>
              <a:t>developer.android.com/</a:t>
            </a:r>
          </a:p>
          <a:p>
            <a:r>
              <a:rPr lang="en-US" sz="3200" b="1" dirty="0">
                <a:solidFill>
                  <a:schemeClr val="accent5">
                    <a:lumMod val="75000"/>
                  </a:schemeClr>
                </a:solidFill>
              </a:rPr>
              <a:t>github.com/Genymobile/</a:t>
            </a:r>
            <a:r>
              <a:rPr lang="en-US" sz="3200" b="1" dirty="0" err="1">
                <a:solidFill>
                  <a:schemeClr val="accent5">
                    <a:lumMod val="75000"/>
                  </a:schemeClr>
                </a:solidFill>
              </a:rPr>
              <a:t>scrcpy</a:t>
            </a:r>
            <a:r>
              <a:rPr lang="en-US" sz="3200" b="1" dirty="0">
                <a:solidFill>
                  <a:schemeClr val="accent5">
                    <a:lumMod val="75000"/>
                  </a:schemeClr>
                </a:solidFill>
              </a:rPr>
              <a:t>/</a:t>
            </a:r>
          </a:p>
          <a:p>
            <a:r>
              <a:rPr lang="en-US" sz="3200" b="1" dirty="0" err="1">
                <a:solidFill>
                  <a:schemeClr val="accent5">
                    <a:lumMod val="75000"/>
                  </a:schemeClr>
                </a:solidFill>
              </a:rPr>
              <a:t>dart.dev</a:t>
            </a:r>
            <a:r>
              <a:rPr lang="en-US" sz="3200" b="1" dirty="0">
                <a:solidFill>
                  <a:schemeClr val="accent5">
                    <a:lumMod val="75000"/>
                  </a:schemeClr>
                </a:solidFill>
              </a:rPr>
              <a:t>/guides</a:t>
            </a:r>
          </a:p>
          <a:p>
            <a:r>
              <a:rPr lang="en-US" sz="3200" b="1" dirty="0" err="1">
                <a:solidFill>
                  <a:schemeClr val="accent5">
                    <a:lumMod val="75000"/>
                  </a:schemeClr>
                </a:solidFill>
              </a:rPr>
              <a:t>flutter.dev</a:t>
            </a:r>
            <a:r>
              <a:rPr lang="en-US" sz="3200" b="1" dirty="0">
                <a:solidFill>
                  <a:schemeClr val="accent5">
                    <a:lumMod val="75000"/>
                  </a:schemeClr>
                </a:solidFill>
              </a:rPr>
              <a:t>/docs</a:t>
            </a:r>
          </a:p>
          <a:p>
            <a:r>
              <a:rPr lang="en-US" sz="3200" b="1" dirty="0">
                <a:solidFill>
                  <a:schemeClr val="accent5">
                    <a:lumMod val="75000"/>
                  </a:schemeClr>
                </a:solidFill>
              </a:rPr>
              <a:t>firebase.google.com/docs</a:t>
            </a:r>
          </a:p>
          <a:p>
            <a:r>
              <a:rPr lang="en-US" sz="3200" b="1" dirty="0">
                <a:solidFill>
                  <a:schemeClr val="accent5">
                    <a:lumMod val="75000"/>
                  </a:schemeClr>
                </a:solidFill>
              </a:rPr>
              <a:t>metanit.com/dart/</a:t>
            </a:r>
            <a:endParaRPr lang="ru-RU" sz="3200" b="1" dirty="0">
              <a:solidFill>
                <a:schemeClr val="accent5">
                  <a:lumMod val="75000"/>
                </a:schemeClr>
              </a:solidFill>
            </a:endParaRPr>
          </a:p>
          <a:p>
            <a:r>
              <a:rPr lang="en-US" sz="3200" b="1" dirty="0">
                <a:solidFill>
                  <a:schemeClr val="accent5">
                    <a:lumMod val="75000"/>
                  </a:schemeClr>
                </a:solidFill>
              </a:rPr>
              <a:t>dartflutter.ru/flutter-button/</a:t>
            </a:r>
          </a:p>
          <a:p>
            <a:r>
              <a:rPr lang="en-US" sz="3200" b="1" dirty="0">
                <a:solidFill>
                  <a:schemeClr val="accent5">
                    <a:lumMod val="75000"/>
                  </a:schemeClr>
                </a:solidFill>
              </a:rPr>
              <a:t>vk.com/yap32020</a:t>
            </a:r>
          </a:p>
          <a:p>
            <a:r>
              <a:rPr lang="en-US" sz="3200" b="1" dirty="0">
                <a:solidFill>
                  <a:schemeClr val="accent5">
                    <a:lumMod val="75000"/>
                  </a:schemeClr>
                </a:solidFill>
              </a:rPr>
              <a:t>vk.com/vpd2020</a:t>
            </a:r>
          </a:p>
          <a:p>
            <a:pPr algn="ctr"/>
            <a:endParaRPr lang="ru-RU" sz="2000" b="1" dirty="0">
              <a:solidFill>
                <a:schemeClr val="accent5">
                  <a:lumMod val="75000"/>
                </a:schemeClr>
              </a:solidFill>
            </a:endParaRPr>
          </a:p>
        </p:txBody>
      </p:sp>
    </p:spTree>
    <p:extLst>
      <p:ext uri="{BB962C8B-B14F-4D97-AF65-F5344CB8AC3E}">
        <p14:creationId xmlns:p14="http://schemas.microsoft.com/office/powerpoint/2010/main" val="4116951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Картинки по запросу &quot;telegram&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418" y="99687"/>
            <a:ext cx="1307203" cy="13072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28696" y="552873"/>
            <a:ext cx="3064174" cy="707886"/>
          </a:xfrm>
          <a:prstGeom prst="rect">
            <a:avLst/>
          </a:prstGeom>
          <a:noFill/>
        </p:spPr>
        <p:txBody>
          <a:bodyPr wrap="square" rtlCol="0">
            <a:spAutoFit/>
          </a:bodyPr>
          <a:lstStyle/>
          <a:p>
            <a:r>
              <a:rPr lang="en-US" sz="4000" dirty="0"/>
              <a:t>Telegram</a:t>
            </a:r>
            <a:endParaRPr lang="ru-RU" sz="4000" dirty="0"/>
          </a:p>
        </p:txBody>
      </p:sp>
      <p:sp>
        <p:nvSpPr>
          <p:cNvPr id="6" name="TextBox 5"/>
          <p:cNvSpPr txBox="1"/>
          <p:nvPr/>
        </p:nvSpPr>
        <p:spPr>
          <a:xfrm>
            <a:off x="266825" y="1422837"/>
            <a:ext cx="1804960" cy="1477328"/>
          </a:xfrm>
          <a:prstGeom prst="rect">
            <a:avLst/>
          </a:prstGeom>
          <a:noFill/>
        </p:spPr>
        <p:txBody>
          <a:bodyPr wrap="square" rtlCol="0">
            <a:spAutoFit/>
          </a:bodyPr>
          <a:lstStyle/>
          <a:p>
            <a:pPr algn="r"/>
            <a:r>
              <a:rPr lang="ru-RU" b="1" dirty="0"/>
              <a:t>Автор:</a:t>
            </a:r>
          </a:p>
          <a:p>
            <a:pPr algn="r"/>
            <a:r>
              <a:rPr lang="ru-RU" b="1" dirty="0"/>
              <a:t>Разработчик:</a:t>
            </a:r>
          </a:p>
          <a:p>
            <a:pPr algn="r"/>
            <a:r>
              <a:rPr lang="ru-RU" b="1" dirty="0"/>
              <a:t>Написан на:</a:t>
            </a:r>
          </a:p>
          <a:p>
            <a:pPr algn="r"/>
            <a:r>
              <a:rPr lang="ru-RU" b="1" dirty="0"/>
              <a:t>Интерфейс:</a:t>
            </a:r>
          </a:p>
          <a:p>
            <a:pPr algn="r"/>
            <a:r>
              <a:rPr lang="ru-RU" b="1" dirty="0"/>
              <a:t>Первый релиз:</a:t>
            </a:r>
          </a:p>
        </p:txBody>
      </p:sp>
      <p:sp>
        <p:nvSpPr>
          <p:cNvPr id="7" name="TextBox 6"/>
          <p:cNvSpPr txBox="1"/>
          <p:nvPr/>
        </p:nvSpPr>
        <p:spPr>
          <a:xfrm>
            <a:off x="1961221" y="1422836"/>
            <a:ext cx="3327104" cy="1477328"/>
          </a:xfrm>
          <a:prstGeom prst="rect">
            <a:avLst/>
          </a:prstGeom>
          <a:noFill/>
        </p:spPr>
        <p:txBody>
          <a:bodyPr wrap="square" rtlCol="0">
            <a:spAutoFit/>
          </a:bodyPr>
          <a:lstStyle/>
          <a:p>
            <a:r>
              <a:rPr lang="ru-RU" dirty="0"/>
              <a:t>Николай и Павел Дуровы</a:t>
            </a:r>
          </a:p>
          <a:p>
            <a:r>
              <a:rPr lang="en-US" dirty="0"/>
              <a:t>Telegram Messenger</a:t>
            </a:r>
          </a:p>
          <a:p>
            <a:r>
              <a:rPr lang="en-US" dirty="0"/>
              <a:t>C++, XMPP</a:t>
            </a:r>
            <a:endParaRPr lang="ru-RU" dirty="0"/>
          </a:p>
          <a:p>
            <a:r>
              <a:rPr lang="en-US" dirty="0"/>
              <a:t>QT</a:t>
            </a:r>
            <a:endParaRPr lang="ru-RU" dirty="0"/>
          </a:p>
          <a:p>
            <a:r>
              <a:rPr lang="ru-RU" dirty="0"/>
              <a:t>сентябрь 2013</a:t>
            </a:r>
          </a:p>
        </p:txBody>
      </p:sp>
      <p:pic>
        <p:nvPicPr>
          <p:cNvPr id="8" name="Picture 16" descr="Картинки по запросу &quot;facebook messenger&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0713" y="222570"/>
            <a:ext cx="1103251" cy="11133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828221" y="714950"/>
            <a:ext cx="4601456" cy="707886"/>
          </a:xfrm>
          <a:prstGeom prst="rect">
            <a:avLst/>
          </a:prstGeom>
          <a:noFill/>
        </p:spPr>
        <p:txBody>
          <a:bodyPr wrap="square" rtlCol="0">
            <a:spAutoFit/>
          </a:bodyPr>
          <a:lstStyle/>
          <a:p>
            <a:r>
              <a:rPr lang="en-US" sz="4000" dirty="0"/>
              <a:t>Facebook Messenger</a:t>
            </a:r>
            <a:endParaRPr lang="ru-RU" sz="4000" dirty="0"/>
          </a:p>
        </p:txBody>
      </p:sp>
      <p:sp>
        <p:nvSpPr>
          <p:cNvPr id="10" name="TextBox 9"/>
          <p:cNvSpPr txBox="1"/>
          <p:nvPr/>
        </p:nvSpPr>
        <p:spPr>
          <a:xfrm>
            <a:off x="5600713" y="1422836"/>
            <a:ext cx="1794753" cy="923330"/>
          </a:xfrm>
          <a:prstGeom prst="rect">
            <a:avLst/>
          </a:prstGeom>
          <a:noFill/>
        </p:spPr>
        <p:txBody>
          <a:bodyPr wrap="square" rtlCol="0">
            <a:spAutoFit/>
          </a:bodyPr>
          <a:lstStyle/>
          <a:p>
            <a:pPr algn="r"/>
            <a:r>
              <a:rPr lang="ru-RU" b="1" dirty="0"/>
              <a:t>Разработчик:</a:t>
            </a:r>
          </a:p>
          <a:p>
            <a:pPr algn="r"/>
            <a:r>
              <a:rPr lang="ru-RU" b="1" dirty="0"/>
              <a:t>Написан на:</a:t>
            </a:r>
          </a:p>
          <a:p>
            <a:pPr algn="r"/>
            <a:r>
              <a:rPr lang="ru-RU" b="1" dirty="0"/>
              <a:t>Первый релиз:</a:t>
            </a:r>
          </a:p>
        </p:txBody>
      </p:sp>
      <p:sp>
        <p:nvSpPr>
          <p:cNvPr id="11" name="TextBox 10"/>
          <p:cNvSpPr txBox="1"/>
          <p:nvPr/>
        </p:nvSpPr>
        <p:spPr>
          <a:xfrm>
            <a:off x="7321521" y="1422836"/>
            <a:ext cx="3385409" cy="923330"/>
          </a:xfrm>
          <a:prstGeom prst="rect">
            <a:avLst/>
          </a:prstGeom>
          <a:noFill/>
        </p:spPr>
        <p:txBody>
          <a:bodyPr wrap="square" rtlCol="0">
            <a:spAutoFit/>
          </a:bodyPr>
          <a:lstStyle/>
          <a:p>
            <a:r>
              <a:rPr lang="en-US" dirty="0"/>
              <a:t>Facebook</a:t>
            </a:r>
            <a:endParaRPr lang="ru-RU" dirty="0"/>
          </a:p>
          <a:p>
            <a:r>
              <a:rPr lang="en-US" dirty="0" err="1"/>
              <a:t>Erlang</a:t>
            </a:r>
            <a:r>
              <a:rPr lang="en-US" dirty="0"/>
              <a:t>, PHP, JavaScript, C++, XMPP</a:t>
            </a:r>
            <a:endParaRPr lang="ru-RU" dirty="0"/>
          </a:p>
          <a:p>
            <a:r>
              <a:rPr lang="ru-RU" dirty="0"/>
              <a:t>август 2011</a:t>
            </a:r>
          </a:p>
        </p:txBody>
      </p:sp>
      <p:sp>
        <p:nvSpPr>
          <p:cNvPr id="12" name="TextBox 11"/>
          <p:cNvSpPr txBox="1"/>
          <p:nvPr/>
        </p:nvSpPr>
        <p:spPr>
          <a:xfrm>
            <a:off x="266825" y="2946393"/>
            <a:ext cx="4850674" cy="3693319"/>
          </a:xfrm>
          <a:prstGeom prst="rect">
            <a:avLst/>
          </a:prstGeom>
          <a:noFill/>
        </p:spPr>
        <p:txBody>
          <a:bodyPr wrap="square" rtlCol="0">
            <a:spAutoFit/>
          </a:bodyPr>
          <a:lstStyle/>
          <a:p>
            <a:r>
              <a:rPr lang="ru-RU" dirty="0"/>
              <a:t>Количество ежемесячных активных пользователей сервиса, по состоянию на конец марта 2018 года, составляет более 200 млн человек. В августе 2017 года в своем </a:t>
            </a:r>
            <a:r>
              <a:rPr lang="ru-RU" dirty="0" err="1"/>
              <a:t>Telegram</a:t>
            </a:r>
            <a:r>
              <a:rPr lang="ru-RU" dirty="0"/>
              <a:t>-канале Павел Дуров заявил, что количество пользователей мессенджера ежедневно увеличивается более чем на 600 тысяч.</a:t>
            </a:r>
          </a:p>
          <a:p>
            <a:endParaRPr lang="ru-RU" dirty="0"/>
          </a:p>
          <a:p>
            <a:r>
              <a:rPr lang="ru-RU" dirty="0"/>
              <a:t>Помимо стандартного обмена сообщениями в диалогах и группах, в мессенджере можно хранить неограниченное количество файлов, вести каналы (</a:t>
            </a:r>
            <a:r>
              <a:rPr lang="ru-RU" dirty="0" err="1"/>
              <a:t>микроблоги</a:t>
            </a:r>
            <a:r>
              <a:rPr lang="ru-RU" dirty="0"/>
              <a:t>) , создавать и использовать ботов.</a:t>
            </a:r>
          </a:p>
        </p:txBody>
      </p:sp>
      <p:sp>
        <p:nvSpPr>
          <p:cNvPr id="14" name="TextBox 13"/>
          <p:cNvSpPr txBox="1"/>
          <p:nvPr/>
        </p:nvSpPr>
        <p:spPr>
          <a:xfrm>
            <a:off x="5760061" y="2508243"/>
            <a:ext cx="5669616" cy="3970318"/>
          </a:xfrm>
          <a:prstGeom prst="rect">
            <a:avLst/>
          </a:prstGeom>
          <a:noFill/>
        </p:spPr>
        <p:txBody>
          <a:bodyPr wrap="square" rtlCol="0">
            <a:spAutoFit/>
          </a:bodyPr>
          <a:lstStyle/>
          <a:p>
            <a:r>
              <a:rPr lang="ru-RU" dirty="0"/>
              <a:t>В декабре 2012 приложение Facebook </a:t>
            </a:r>
            <a:r>
              <a:rPr lang="ru-RU" dirty="0" err="1"/>
              <a:t>Messenger</a:t>
            </a:r>
            <a:r>
              <a:rPr lang="ru-RU" dirty="0"/>
              <a:t> для </a:t>
            </a:r>
            <a:r>
              <a:rPr lang="ru-RU" dirty="0" err="1"/>
              <a:t>Android</a:t>
            </a:r>
            <a:r>
              <a:rPr lang="ru-RU" dirty="0"/>
              <a:t> в некоторых странах (Австралии, Индии, Индонезии, ЮАР, Венесуэле, и др.) позволило использовать его тем, кто не зарегистрирован в социальной сети Facebook, используя лишь имя и номер телефона. Это обновление позволило Facebook </a:t>
            </a:r>
            <a:r>
              <a:rPr lang="ru-RU" dirty="0" err="1"/>
              <a:t>Messenger</a:t>
            </a:r>
            <a:r>
              <a:rPr lang="ru-RU" dirty="0"/>
              <a:t> конкурировать с сходными системами обмена сообщениями, например </a:t>
            </a:r>
            <a:r>
              <a:rPr lang="ru-RU" dirty="0" err="1"/>
              <a:t>WhatsApp</a:t>
            </a:r>
            <a:r>
              <a:rPr lang="ru-RU" dirty="0"/>
              <a:t>.</a:t>
            </a:r>
          </a:p>
          <a:p>
            <a:endParaRPr lang="ru-RU" dirty="0"/>
          </a:p>
          <a:p>
            <a:r>
              <a:rPr lang="ru-RU" dirty="0"/>
              <a:t>В апреле 2014 года компания Facebook объявила, что отключит возможность отправки текстовых сообщений из своего основного сотового приложения «Facebook», вынудив пользователей скачать и установить Facebook </a:t>
            </a:r>
            <a:r>
              <a:rPr lang="ru-RU" dirty="0" err="1"/>
              <a:t>Messenger</a:t>
            </a:r>
            <a:r>
              <a:rPr lang="ru-RU" dirty="0"/>
              <a:t>.</a:t>
            </a:r>
          </a:p>
        </p:txBody>
      </p:sp>
      <mc:AlternateContent xmlns:mc="http://schemas.openxmlformats.org/markup-compatibility/2006">
        <mc:Choice xmlns:p14="http://schemas.microsoft.com/office/powerpoint/2010/main" Requires="p14">
          <p:contentPart p14:bwMode="auto" r:id="rId4">
            <p14:nvContentPartPr>
              <p14:cNvPr id="2" name="Рукописный ввод 1">
                <a:extLst>
                  <a:ext uri="{FF2B5EF4-FFF2-40B4-BE49-F238E27FC236}">
                    <a16:creationId xmlns:a16="http://schemas.microsoft.com/office/drawing/2014/main" id="{0783CEB1-D97D-4010-A8C4-C3E2BF9EB66C}"/>
                  </a:ext>
                </a:extLst>
              </p14:cNvPr>
              <p14:cNvContentPartPr/>
              <p14:nvPr/>
            </p14:nvContentPartPr>
            <p14:xfrm>
              <a:off x="2044800" y="2273400"/>
              <a:ext cx="990720" cy="76320"/>
            </p14:xfrm>
          </p:contentPart>
        </mc:Choice>
        <mc:Fallback>
          <p:pic>
            <p:nvPicPr>
              <p:cNvPr id="2" name="Рукописный ввод 1">
                <a:extLst>
                  <a:ext uri="{FF2B5EF4-FFF2-40B4-BE49-F238E27FC236}">
                    <a16:creationId xmlns:a16="http://schemas.microsoft.com/office/drawing/2014/main" id="{0783CEB1-D97D-4010-A8C4-C3E2BF9EB66C}"/>
                  </a:ext>
                </a:extLst>
              </p:cNvPr>
              <p:cNvPicPr/>
              <p:nvPr/>
            </p:nvPicPr>
            <p:blipFill>
              <a:blip r:embed="rId5"/>
              <a:stretch>
                <a:fillRect/>
              </a:stretch>
            </p:blipFill>
            <p:spPr>
              <a:xfrm>
                <a:off x="2028960" y="2210040"/>
                <a:ext cx="102204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Рукописный ввод 2">
                <a:extLst>
                  <a:ext uri="{FF2B5EF4-FFF2-40B4-BE49-F238E27FC236}">
                    <a16:creationId xmlns:a16="http://schemas.microsoft.com/office/drawing/2014/main" id="{B89D6E58-7EEF-4629-A834-F82B0C5AC4C9}"/>
                  </a:ext>
                </a:extLst>
              </p14:cNvPr>
              <p14:cNvContentPartPr/>
              <p14:nvPr/>
            </p14:nvContentPartPr>
            <p14:xfrm>
              <a:off x="7397640" y="2031840"/>
              <a:ext cx="978480" cy="108360"/>
            </p14:xfrm>
          </p:contentPart>
        </mc:Choice>
        <mc:Fallback>
          <p:pic>
            <p:nvPicPr>
              <p:cNvPr id="3" name="Рукописный ввод 2">
                <a:extLst>
                  <a:ext uri="{FF2B5EF4-FFF2-40B4-BE49-F238E27FC236}">
                    <a16:creationId xmlns:a16="http://schemas.microsoft.com/office/drawing/2014/main" id="{B89D6E58-7EEF-4629-A834-F82B0C5AC4C9}"/>
                  </a:ext>
                </a:extLst>
              </p:cNvPr>
              <p:cNvPicPr/>
              <p:nvPr/>
            </p:nvPicPr>
            <p:blipFill>
              <a:blip r:embed="rId7"/>
              <a:stretch>
                <a:fillRect/>
              </a:stretch>
            </p:blipFill>
            <p:spPr>
              <a:xfrm>
                <a:off x="7381800" y="1968480"/>
                <a:ext cx="100980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Рукописный ввод 12">
                <a:extLst>
                  <a:ext uri="{FF2B5EF4-FFF2-40B4-BE49-F238E27FC236}">
                    <a16:creationId xmlns:a16="http://schemas.microsoft.com/office/drawing/2014/main" id="{9BAFAE43-3E78-4F3C-B24D-59D9025A6EB2}"/>
                  </a:ext>
                </a:extLst>
              </p14:cNvPr>
              <p14:cNvContentPartPr/>
              <p14:nvPr/>
            </p14:nvContentPartPr>
            <p14:xfrm>
              <a:off x="7207200" y="1866960"/>
              <a:ext cx="972000" cy="184320"/>
            </p14:xfrm>
          </p:contentPart>
        </mc:Choice>
        <mc:Fallback>
          <p:pic>
            <p:nvPicPr>
              <p:cNvPr id="13" name="Рукописный ввод 12">
                <a:extLst>
                  <a:ext uri="{FF2B5EF4-FFF2-40B4-BE49-F238E27FC236}">
                    <a16:creationId xmlns:a16="http://schemas.microsoft.com/office/drawing/2014/main" id="{9BAFAE43-3E78-4F3C-B24D-59D9025A6EB2}"/>
                  </a:ext>
                </a:extLst>
              </p:cNvPr>
              <p:cNvPicPr/>
              <p:nvPr/>
            </p:nvPicPr>
            <p:blipFill>
              <a:blip r:embed="rId9"/>
              <a:stretch>
                <a:fillRect/>
              </a:stretch>
            </p:blipFill>
            <p:spPr>
              <a:xfrm>
                <a:off x="7191360" y="1803600"/>
                <a:ext cx="100332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Рукописный ввод 14">
                <a:extLst>
                  <a:ext uri="{FF2B5EF4-FFF2-40B4-BE49-F238E27FC236}">
                    <a16:creationId xmlns:a16="http://schemas.microsoft.com/office/drawing/2014/main" id="{AF8B4258-FF9C-446A-A1EC-870A787B0EC5}"/>
                  </a:ext>
                </a:extLst>
              </p14:cNvPr>
              <p14:cNvContentPartPr/>
              <p14:nvPr/>
            </p14:nvContentPartPr>
            <p14:xfrm>
              <a:off x="7308720" y="1752480"/>
              <a:ext cx="699120" cy="172080"/>
            </p14:xfrm>
          </p:contentPart>
        </mc:Choice>
        <mc:Fallback>
          <p:pic>
            <p:nvPicPr>
              <p:cNvPr id="15" name="Рукописный ввод 14">
                <a:extLst>
                  <a:ext uri="{FF2B5EF4-FFF2-40B4-BE49-F238E27FC236}">
                    <a16:creationId xmlns:a16="http://schemas.microsoft.com/office/drawing/2014/main" id="{AF8B4258-FF9C-446A-A1EC-870A787B0EC5}"/>
                  </a:ext>
                </a:extLst>
              </p:cNvPr>
              <p:cNvPicPr/>
              <p:nvPr/>
            </p:nvPicPr>
            <p:blipFill>
              <a:blip r:embed="rId11"/>
              <a:stretch>
                <a:fillRect/>
              </a:stretch>
            </p:blipFill>
            <p:spPr>
              <a:xfrm>
                <a:off x="7292880" y="1689120"/>
                <a:ext cx="730440" cy="298800"/>
              </a:xfrm>
              <a:prstGeom prst="rect">
                <a:avLst/>
              </a:prstGeom>
            </p:spPr>
          </p:pic>
        </mc:Fallback>
      </mc:AlternateContent>
    </p:spTree>
    <p:extLst>
      <p:ext uri="{BB962C8B-B14F-4D97-AF65-F5344CB8AC3E}">
        <p14:creationId xmlns:p14="http://schemas.microsoft.com/office/powerpoint/2010/main" val="2022741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628C9B-500B-4883-844B-9DDAF998D19D}"/>
              </a:ext>
            </a:extLst>
          </p:cNvPr>
          <p:cNvSpPr>
            <a:spLocks noGrp="1"/>
          </p:cNvSpPr>
          <p:nvPr>
            <p:ph type="title"/>
          </p:nvPr>
        </p:nvSpPr>
        <p:spPr/>
        <p:txBody>
          <a:bodyPr/>
          <a:lstStyle/>
          <a:p>
            <a:endParaRPr lang="ru-RU"/>
          </a:p>
        </p:txBody>
      </p:sp>
      <p:sp>
        <p:nvSpPr>
          <p:cNvPr id="4" name="Номер слайда 3">
            <a:extLst>
              <a:ext uri="{FF2B5EF4-FFF2-40B4-BE49-F238E27FC236}">
                <a16:creationId xmlns:a16="http://schemas.microsoft.com/office/drawing/2014/main" id="{06C614A2-061D-4442-A6AF-B2F15A0C9FE7}"/>
              </a:ext>
            </a:extLst>
          </p:cNvPr>
          <p:cNvSpPr>
            <a:spLocks noGrp="1"/>
          </p:cNvSpPr>
          <p:nvPr>
            <p:ph type="sldNum" sz="quarter" idx="12"/>
          </p:nvPr>
        </p:nvSpPr>
        <p:spPr/>
        <p:txBody>
          <a:bodyPr/>
          <a:lstStyle/>
          <a:p>
            <a:fld id="{90A79164-CC0D-48E6-A328-E8EB2F3E2667}" type="slidenum">
              <a:rPr lang="ru-RU" smtClean="0"/>
              <a:t>30</a:t>
            </a:fld>
            <a:endParaRPr lang="ru-RU"/>
          </a:p>
        </p:txBody>
      </p:sp>
      <p:pic>
        <p:nvPicPr>
          <p:cNvPr id="5122" name="Picture 2" descr="https://s3.amazonaws.com/media-p.slid.es/uploads/baptistelagarde/images/142684/kivyshowcase.png">
            <a:extLst>
              <a:ext uri="{FF2B5EF4-FFF2-40B4-BE49-F238E27FC236}">
                <a16:creationId xmlns:a16="http://schemas.microsoft.com/office/drawing/2014/main" id="{0823A070-7874-4A1F-89BA-7EDC6CBB0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120" y="1006475"/>
            <a:ext cx="76200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iro.medium.com/max/1050/1*ThjDlICgr10UfCIprOD-wA.png">
            <a:extLst>
              <a:ext uri="{FF2B5EF4-FFF2-40B4-BE49-F238E27FC236}">
                <a16:creationId xmlns:a16="http://schemas.microsoft.com/office/drawing/2014/main" id="{EEDA6A08-616A-479C-8B6D-77E664F4461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2" y="0"/>
            <a:ext cx="1928465" cy="100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12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Номер слайда 4"/>
          <p:cNvSpPr>
            <a:spLocks noGrp="1"/>
          </p:cNvSpPr>
          <p:nvPr>
            <p:ph type="sldNum" sz="quarter" idx="12"/>
          </p:nvPr>
        </p:nvSpPr>
        <p:spPr/>
        <p:txBody>
          <a:bodyPr/>
          <a:lstStyle/>
          <a:p>
            <a:fld id="{90A79164-CC0D-48E6-A328-E8EB2F3E2667}" type="slidenum">
              <a:rPr lang="ru-RU" smtClean="0"/>
              <a:t>31</a:t>
            </a:fld>
            <a:endParaRPr lang="ru-RU"/>
          </a:p>
        </p:txBody>
      </p:sp>
      <p:pic>
        <p:nvPicPr>
          <p:cNvPr id="1026" name="Picture 2" descr="https://miro.medium.com/max/1200/1*5nXC2DQui7eoYuVbWq1S-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484" y="121083"/>
            <a:ext cx="3853023" cy="1525155"/>
          </a:xfrm>
          <a:prstGeom prst="rect">
            <a:avLst/>
          </a:prstGeom>
          <a:noFill/>
          <a:extLst>
            <a:ext uri="{909E8E84-426E-40DD-AFC4-6F175D3DCCD1}">
              <a14:hiddenFill xmlns:a14="http://schemas.microsoft.com/office/drawing/2010/main">
                <a:solidFill>
                  <a:srgbClr val="FFFFFF"/>
                </a:solidFill>
              </a14:hiddenFill>
            </a:ext>
          </a:extLst>
        </p:spPr>
      </p:pic>
      <p:sp>
        <p:nvSpPr>
          <p:cNvPr id="2" name="Объект 1"/>
          <p:cNvSpPr>
            <a:spLocks noGrp="1"/>
          </p:cNvSpPr>
          <p:nvPr>
            <p:ph idx="1"/>
          </p:nvPr>
        </p:nvSpPr>
        <p:spPr/>
        <p:txBody>
          <a:bodyPr>
            <a:normAutofit/>
          </a:bodyPr>
          <a:lstStyle/>
          <a:p>
            <a:pPr marL="0" indent="0">
              <a:buNone/>
            </a:pPr>
            <a:r>
              <a:rPr lang="en-US" sz="4800" b="1" u="sng" dirty="0">
                <a:solidFill>
                  <a:schemeClr val="accent1"/>
                </a:solidFill>
              </a:rPr>
              <a:t>https://golang.org/</a:t>
            </a:r>
            <a:endParaRPr lang="ru-RU" sz="4800" b="1" u="sng" dirty="0">
              <a:solidFill>
                <a:schemeClr val="accent1"/>
              </a:solidFill>
            </a:endParaRPr>
          </a:p>
        </p:txBody>
      </p:sp>
      <p:pic>
        <p:nvPicPr>
          <p:cNvPr id="2054" name="Picture 6" descr="Go Play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781" y="2991643"/>
            <a:ext cx="11119019" cy="3547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751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Номер слайда 4"/>
          <p:cNvSpPr>
            <a:spLocks noGrp="1"/>
          </p:cNvSpPr>
          <p:nvPr>
            <p:ph type="sldNum" sz="quarter" idx="12"/>
          </p:nvPr>
        </p:nvSpPr>
        <p:spPr/>
        <p:txBody>
          <a:bodyPr/>
          <a:lstStyle/>
          <a:p>
            <a:fld id="{90A79164-CC0D-48E6-A328-E8EB2F3E2667}" type="slidenum">
              <a:rPr lang="ru-RU" smtClean="0"/>
              <a:t>32</a:t>
            </a:fld>
            <a:endParaRPr lang="ru-RU"/>
          </a:p>
        </p:txBody>
      </p:sp>
      <p:pic>
        <p:nvPicPr>
          <p:cNvPr id="1026" name="Picture 2" descr="https://miro.medium.com/max/1200/1*5nXC2DQui7eoYuVbWq1S-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484" y="121083"/>
            <a:ext cx="3853023" cy="1525155"/>
          </a:xfrm>
          <a:prstGeom prst="rect">
            <a:avLst/>
          </a:prstGeom>
          <a:noFill/>
          <a:extLst>
            <a:ext uri="{909E8E84-426E-40DD-AFC4-6F175D3DCCD1}">
              <a14:hiddenFill xmlns:a14="http://schemas.microsoft.com/office/drawing/2010/main">
                <a:solidFill>
                  <a:srgbClr val="FFFFFF"/>
                </a:solidFill>
              </a14:hiddenFill>
            </a:ext>
          </a:extLst>
        </p:spPr>
      </p:pic>
      <p:sp>
        <p:nvSpPr>
          <p:cNvPr id="2" name="Объект 1"/>
          <p:cNvSpPr>
            <a:spLocks noGrp="1"/>
          </p:cNvSpPr>
          <p:nvPr>
            <p:ph idx="1"/>
          </p:nvPr>
        </p:nvSpPr>
        <p:spPr/>
        <p:txBody>
          <a:bodyPr>
            <a:normAutofit/>
          </a:bodyPr>
          <a:lstStyle/>
          <a:p>
            <a:pPr marL="0" indent="0">
              <a:buNone/>
            </a:pPr>
            <a:endParaRPr lang="ru-RU" sz="2000" dirty="0"/>
          </a:p>
        </p:txBody>
      </p:sp>
      <p:pic>
        <p:nvPicPr>
          <p:cNvPr id="15" name="Рисунок 14"/>
          <p:cNvPicPr>
            <a:picLocks noChangeAspect="1"/>
          </p:cNvPicPr>
          <p:nvPr/>
        </p:nvPicPr>
        <p:blipFill>
          <a:blip r:embed="rId4"/>
          <a:stretch>
            <a:fillRect/>
          </a:stretch>
        </p:blipFill>
        <p:spPr>
          <a:xfrm>
            <a:off x="838200" y="1825624"/>
            <a:ext cx="9502595" cy="4132263"/>
          </a:xfrm>
          <a:prstGeom prst="rect">
            <a:avLst/>
          </a:prstGeom>
        </p:spPr>
      </p:pic>
      <p:sp>
        <p:nvSpPr>
          <p:cNvPr id="18" name="TextBox 17"/>
          <p:cNvSpPr txBox="1"/>
          <p:nvPr/>
        </p:nvSpPr>
        <p:spPr>
          <a:xfrm>
            <a:off x="4433734" y="468161"/>
            <a:ext cx="5957400" cy="830997"/>
          </a:xfrm>
          <a:prstGeom prst="rect">
            <a:avLst/>
          </a:prstGeom>
          <a:noFill/>
        </p:spPr>
        <p:txBody>
          <a:bodyPr wrap="none" rtlCol="0">
            <a:spAutoFit/>
          </a:bodyPr>
          <a:lstStyle/>
          <a:p>
            <a:r>
              <a:rPr lang="ru-RU" sz="4800" dirty="0"/>
              <a:t>Структура программы</a:t>
            </a:r>
          </a:p>
        </p:txBody>
      </p:sp>
    </p:spTree>
    <p:extLst>
      <p:ext uri="{BB962C8B-B14F-4D97-AF65-F5344CB8AC3E}">
        <p14:creationId xmlns:p14="http://schemas.microsoft.com/office/powerpoint/2010/main" val="1392346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Номер слайда 4"/>
          <p:cNvSpPr>
            <a:spLocks noGrp="1"/>
          </p:cNvSpPr>
          <p:nvPr>
            <p:ph type="sldNum" sz="quarter" idx="12"/>
          </p:nvPr>
        </p:nvSpPr>
        <p:spPr/>
        <p:txBody>
          <a:bodyPr/>
          <a:lstStyle/>
          <a:p>
            <a:fld id="{90A79164-CC0D-48E6-A328-E8EB2F3E2667}" type="slidenum">
              <a:rPr lang="ru-RU" smtClean="0"/>
              <a:t>33</a:t>
            </a:fld>
            <a:endParaRPr lang="ru-RU"/>
          </a:p>
        </p:txBody>
      </p:sp>
      <p:pic>
        <p:nvPicPr>
          <p:cNvPr id="1026" name="Picture 2" descr="https://miro.medium.com/max/1200/1*5nXC2DQui7eoYuVbWq1S-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484" y="121083"/>
            <a:ext cx="3853023" cy="1525155"/>
          </a:xfrm>
          <a:prstGeom prst="rect">
            <a:avLst/>
          </a:prstGeom>
          <a:noFill/>
          <a:extLst>
            <a:ext uri="{909E8E84-426E-40DD-AFC4-6F175D3DCCD1}">
              <a14:hiddenFill xmlns:a14="http://schemas.microsoft.com/office/drawing/2010/main">
                <a:solidFill>
                  <a:srgbClr val="FFFFFF"/>
                </a:solidFill>
              </a14:hiddenFill>
            </a:ext>
          </a:extLst>
        </p:spPr>
      </p:pic>
      <p:pic>
        <p:nvPicPr>
          <p:cNvPr id="6" name="Объект 5"/>
          <p:cNvPicPr>
            <a:picLocks noGrp="1" noChangeAspect="1"/>
          </p:cNvPicPr>
          <p:nvPr>
            <p:ph idx="1"/>
          </p:nvPr>
        </p:nvPicPr>
        <p:blipFill>
          <a:blip r:embed="rId3"/>
          <a:stretch>
            <a:fillRect/>
          </a:stretch>
        </p:blipFill>
        <p:spPr>
          <a:xfrm>
            <a:off x="386485" y="2211505"/>
            <a:ext cx="5375092" cy="3093112"/>
          </a:xfrm>
          <a:prstGeom prst="rect">
            <a:avLst/>
          </a:prstGeom>
        </p:spPr>
      </p:pic>
      <p:sp>
        <p:nvSpPr>
          <p:cNvPr id="7" name="TextBox 6"/>
          <p:cNvSpPr txBox="1"/>
          <p:nvPr/>
        </p:nvSpPr>
        <p:spPr>
          <a:xfrm>
            <a:off x="646266" y="1842173"/>
            <a:ext cx="1761188" cy="369332"/>
          </a:xfrm>
          <a:prstGeom prst="rect">
            <a:avLst/>
          </a:prstGeom>
          <a:noFill/>
        </p:spPr>
        <p:txBody>
          <a:bodyPr wrap="none" rtlCol="0">
            <a:spAutoFit/>
          </a:bodyPr>
          <a:lstStyle/>
          <a:p>
            <a:r>
              <a:rPr lang="ru-RU" dirty="0"/>
              <a:t>Целочисленные</a:t>
            </a:r>
          </a:p>
        </p:txBody>
      </p:sp>
      <p:sp>
        <p:nvSpPr>
          <p:cNvPr id="9" name="TextBox 8"/>
          <p:cNvSpPr txBox="1"/>
          <p:nvPr/>
        </p:nvSpPr>
        <p:spPr>
          <a:xfrm>
            <a:off x="4433734" y="468161"/>
            <a:ext cx="3615798" cy="830997"/>
          </a:xfrm>
          <a:prstGeom prst="rect">
            <a:avLst/>
          </a:prstGeom>
          <a:noFill/>
        </p:spPr>
        <p:txBody>
          <a:bodyPr wrap="none" rtlCol="0">
            <a:spAutoFit/>
          </a:bodyPr>
          <a:lstStyle/>
          <a:p>
            <a:r>
              <a:rPr lang="ru-RU" sz="4800" dirty="0"/>
              <a:t>Типы данных</a:t>
            </a:r>
          </a:p>
        </p:txBody>
      </p:sp>
      <p:sp>
        <p:nvSpPr>
          <p:cNvPr id="10" name="TextBox 9"/>
          <p:cNvSpPr txBox="1"/>
          <p:nvPr/>
        </p:nvSpPr>
        <p:spPr>
          <a:xfrm>
            <a:off x="6095921" y="1842173"/>
            <a:ext cx="2230162" cy="369332"/>
          </a:xfrm>
          <a:prstGeom prst="rect">
            <a:avLst/>
          </a:prstGeom>
          <a:noFill/>
        </p:spPr>
        <p:txBody>
          <a:bodyPr wrap="none" rtlCol="0">
            <a:spAutoFit/>
          </a:bodyPr>
          <a:lstStyle/>
          <a:p>
            <a:r>
              <a:rPr lang="ru-RU" dirty="0"/>
              <a:t>С плавающей точкой</a:t>
            </a:r>
          </a:p>
        </p:txBody>
      </p:sp>
      <p:pic>
        <p:nvPicPr>
          <p:cNvPr id="8" name="Рисунок 7"/>
          <p:cNvPicPr>
            <a:picLocks noChangeAspect="1"/>
          </p:cNvPicPr>
          <p:nvPr/>
        </p:nvPicPr>
        <p:blipFill>
          <a:blip r:embed="rId4"/>
          <a:stretch>
            <a:fillRect/>
          </a:stretch>
        </p:blipFill>
        <p:spPr>
          <a:xfrm>
            <a:off x="6095920" y="2211504"/>
            <a:ext cx="2867267" cy="1445581"/>
          </a:xfrm>
          <a:prstGeom prst="rect">
            <a:avLst/>
          </a:prstGeom>
        </p:spPr>
      </p:pic>
      <p:sp>
        <p:nvSpPr>
          <p:cNvPr id="12" name="TextBox 11"/>
          <p:cNvSpPr txBox="1"/>
          <p:nvPr/>
        </p:nvSpPr>
        <p:spPr>
          <a:xfrm>
            <a:off x="6024339" y="3657087"/>
            <a:ext cx="1531830" cy="369332"/>
          </a:xfrm>
          <a:prstGeom prst="rect">
            <a:avLst/>
          </a:prstGeom>
          <a:noFill/>
        </p:spPr>
        <p:txBody>
          <a:bodyPr wrap="none" rtlCol="0">
            <a:spAutoFit/>
          </a:bodyPr>
          <a:lstStyle/>
          <a:p>
            <a:r>
              <a:rPr lang="ru-RU" dirty="0"/>
              <a:t>Комплексные</a:t>
            </a:r>
          </a:p>
        </p:txBody>
      </p:sp>
      <p:pic>
        <p:nvPicPr>
          <p:cNvPr id="11" name="Рисунок 10"/>
          <p:cNvPicPr>
            <a:picLocks noChangeAspect="1"/>
          </p:cNvPicPr>
          <p:nvPr/>
        </p:nvPicPr>
        <p:blipFill>
          <a:blip r:embed="rId5"/>
          <a:stretch>
            <a:fillRect/>
          </a:stretch>
        </p:blipFill>
        <p:spPr>
          <a:xfrm>
            <a:off x="6024338" y="4026419"/>
            <a:ext cx="5120597" cy="922100"/>
          </a:xfrm>
          <a:prstGeom prst="rect">
            <a:avLst/>
          </a:prstGeom>
        </p:spPr>
      </p:pic>
      <p:pic>
        <p:nvPicPr>
          <p:cNvPr id="13" name="Рисунок 12"/>
          <p:cNvPicPr>
            <a:picLocks noChangeAspect="1"/>
          </p:cNvPicPr>
          <p:nvPr/>
        </p:nvPicPr>
        <p:blipFill>
          <a:blip r:embed="rId6"/>
          <a:stretch>
            <a:fillRect/>
          </a:stretch>
        </p:blipFill>
        <p:spPr>
          <a:xfrm>
            <a:off x="6024338" y="5641240"/>
            <a:ext cx="4159311" cy="715109"/>
          </a:xfrm>
          <a:prstGeom prst="rect">
            <a:avLst/>
          </a:prstGeom>
        </p:spPr>
      </p:pic>
      <p:sp>
        <p:nvSpPr>
          <p:cNvPr id="15" name="TextBox 14"/>
          <p:cNvSpPr txBox="1"/>
          <p:nvPr/>
        </p:nvSpPr>
        <p:spPr>
          <a:xfrm>
            <a:off x="646266" y="5271909"/>
            <a:ext cx="873957" cy="369332"/>
          </a:xfrm>
          <a:prstGeom prst="rect">
            <a:avLst/>
          </a:prstGeom>
          <a:noFill/>
        </p:spPr>
        <p:txBody>
          <a:bodyPr wrap="none" rtlCol="0">
            <a:spAutoFit/>
          </a:bodyPr>
          <a:lstStyle/>
          <a:p>
            <a:r>
              <a:rPr lang="ru-RU" dirty="0"/>
              <a:t>Строки</a:t>
            </a:r>
          </a:p>
        </p:txBody>
      </p:sp>
      <p:sp>
        <p:nvSpPr>
          <p:cNvPr id="16" name="TextBox 15"/>
          <p:cNvSpPr txBox="1"/>
          <p:nvPr/>
        </p:nvSpPr>
        <p:spPr>
          <a:xfrm>
            <a:off x="6024339" y="5271909"/>
            <a:ext cx="1322798" cy="369332"/>
          </a:xfrm>
          <a:prstGeom prst="rect">
            <a:avLst/>
          </a:prstGeom>
          <a:noFill/>
        </p:spPr>
        <p:txBody>
          <a:bodyPr wrap="none" rtlCol="0">
            <a:spAutoFit/>
          </a:bodyPr>
          <a:lstStyle/>
          <a:p>
            <a:r>
              <a:rPr lang="ru-RU" dirty="0"/>
              <a:t>Логические</a:t>
            </a:r>
          </a:p>
        </p:txBody>
      </p:sp>
      <p:pic>
        <p:nvPicPr>
          <p:cNvPr id="14" name="Рисунок 13"/>
          <p:cNvPicPr>
            <a:picLocks noChangeAspect="1"/>
          </p:cNvPicPr>
          <p:nvPr/>
        </p:nvPicPr>
        <p:blipFill>
          <a:blip r:embed="rId7"/>
          <a:stretch>
            <a:fillRect/>
          </a:stretch>
        </p:blipFill>
        <p:spPr>
          <a:xfrm>
            <a:off x="386485" y="5720391"/>
            <a:ext cx="5304252" cy="309415"/>
          </a:xfrm>
          <a:prstGeom prst="rect">
            <a:avLst/>
          </a:prstGeom>
        </p:spPr>
      </p:pic>
    </p:spTree>
    <p:extLst>
      <p:ext uri="{BB962C8B-B14F-4D97-AF65-F5344CB8AC3E}">
        <p14:creationId xmlns:p14="http://schemas.microsoft.com/office/powerpoint/2010/main" val="1414198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Номер слайда 4"/>
          <p:cNvSpPr>
            <a:spLocks noGrp="1"/>
          </p:cNvSpPr>
          <p:nvPr>
            <p:ph type="sldNum" sz="quarter" idx="12"/>
          </p:nvPr>
        </p:nvSpPr>
        <p:spPr/>
        <p:txBody>
          <a:bodyPr/>
          <a:lstStyle/>
          <a:p>
            <a:fld id="{90A79164-CC0D-48E6-A328-E8EB2F3E2667}" type="slidenum">
              <a:rPr lang="ru-RU" smtClean="0"/>
              <a:t>34</a:t>
            </a:fld>
            <a:endParaRPr lang="ru-RU"/>
          </a:p>
        </p:txBody>
      </p:sp>
      <p:pic>
        <p:nvPicPr>
          <p:cNvPr id="1026" name="Picture 2" descr="https://miro.medium.com/max/1200/1*5nXC2DQui7eoYuVbWq1S-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484" y="121083"/>
            <a:ext cx="3853023" cy="152515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язык 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294" y="1575118"/>
            <a:ext cx="7936703" cy="48147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433734" y="468161"/>
            <a:ext cx="1996059" cy="830997"/>
          </a:xfrm>
          <a:prstGeom prst="rect">
            <a:avLst/>
          </a:prstGeom>
          <a:noFill/>
        </p:spPr>
        <p:txBody>
          <a:bodyPr wrap="none" rtlCol="0">
            <a:spAutoFit/>
          </a:bodyPr>
          <a:lstStyle/>
          <a:p>
            <a:r>
              <a:rPr lang="ru-RU" sz="4800" dirty="0"/>
              <a:t>Плюсы</a:t>
            </a:r>
          </a:p>
        </p:txBody>
      </p:sp>
      <p:sp>
        <p:nvSpPr>
          <p:cNvPr id="9" name="Объект 1">
            <a:extLst>
              <a:ext uri="{FF2B5EF4-FFF2-40B4-BE49-F238E27FC236}">
                <a16:creationId xmlns:a16="http://schemas.microsoft.com/office/drawing/2014/main" id="{112B3216-C62F-462A-B32A-D1C1F4A20938}"/>
              </a:ext>
            </a:extLst>
          </p:cNvPr>
          <p:cNvSpPr txBox="1">
            <a:spLocks/>
          </p:cNvSpPr>
          <p:nvPr/>
        </p:nvSpPr>
        <p:spPr>
          <a:xfrm>
            <a:off x="838200" y="1825625"/>
            <a:ext cx="572885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ru-RU" sz="3200" b="1" u="sng" dirty="0">
              <a:solidFill>
                <a:schemeClr val="accent1"/>
              </a:solidFill>
            </a:endParaRPr>
          </a:p>
        </p:txBody>
      </p:sp>
    </p:spTree>
    <p:extLst>
      <p:ext uri="{BB962C8B-B14F-4D97-AF65-F5344CB8AC3E}">
        <p14:creationId xmlns:p14="http://schemas.microsoft.com/office/powerpoint/2010/main" val="1077817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59079" y="392521"/>
            <a:ext cx="9448799" cy="773549"/>
          </a:xfrm>
        </p:spPr>
        <p:txBody>
          <a:bodyPr>
            <a:normAutofit fontScale="90000"/>
          </a:bodyPr>
          <a:lstStyle/>
          <a:p>
            <a:r>
              <a:rPr lang="ru-RU" dirty="0"/>
              <a:t>Особенности взлома</a:t>
            </a:r>
          </a:p>
        </p:txBody>
      </p:sp>
      <p:sp>
        <p:nvSpPr>
          <p:cNvPr id="5" name="Прямоугольник 4"/>
          <p:cNvSpPr/>
          <p:nvPr/>
        </p:nvSpPr>
        <p:spPr>
          <a:xfrm>
            <a:off x="390258" y="1325967"/>
            <a:ext cx="11801742" cy="2031325"/>
          </a:xfrm>
          <a:prstGeom prst="rect">
            <a:avLst/>
          </a:prstGeom>
        </p:spPr>
        <p:txBody>
          <a:bodyPr wrap="square">
            <a:spAutoFit/>
          </a:bodyPr>
          <a:lstStyle/>
          <a:p>
            <a:r>
              <a:rPr lang="ru-RU" dirty="0"/>
              <a:t>Взлом социальных сетей несколько отличается от взлома мессенджеров. Многие уверены, что получить доступ к чужому логину и паролю в </a:t>
            </a:r>
            <a:r>
              <a:rPr lang="ru-RU" dirty="0" err="1"/>
              <a:t>WhatsApp</a:t>
            </a:r>
            <a:r>
              <a:rPr lang="ru-RU" dirty="0"/>
              <a:t>, </a:t>
            </a:r>
            <a:r>
              <a:rPr lang="ru-RU" dirty="0" err="1"/>
              <a:t>Viber</a:t>
            </a:r>
            <a:r>
              <a:rPr lang="ru-RU" dirty="0"/>
              <a:t> или </a:t>
            </a:r>
            <a:r>
              <a:rPr lang="ru-RU" dirty="0" err="1"/>
              <a:t>Telegram</a:t>
            </a:r>
            <a:r>
              <a:rPr lang="ru-RU" dirty="0"/>
              <a:t> значительно сложнее из-за сквозного шифрования. По-другому оно ещё называется E2EE. Принято считать, что эта мера безопасности сможет защитить переписки пользователей от любопытных хакеров. Владельцы аккаунтов уверены, что их данные надежно защищены, ведь ключи есть только на их устройствах. Они не доступны к просмотру другим пользователям, т.к. Не связаны с сервером. Это мнение ошибочно.</a:t>
            </a:r>
          </a:p>
        </p:txBody>
      </p:sp>
      <p:pic>
        <p:nvPicPr>
          <p:cNvPr id="1050" name="Picture 26" descr="https://www.invictory.org/articles/wp-content/uploads/sites/3/2019/08/internet-1024x6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712" y="3357292"/>
            <a:ext cx="4783895" cy="3190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816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70923" y="429218"/>
            <a:ext cx="9920763" cy="2331074"/>
          </a:xfrm>
        </p:spPr>
        <p:txBody>
          <a:bodyPr>
            <a:normAutofit fontScale="62500" lnSpcReduction="20000"/>
          </a:bodyPr>
          <a:lstStyle/>
          <a:p>
            <a:r>
              <a:rPr lang="ru-RU" dirty="0"/>
              <a:t>Большинство пользователей очень мало знают о безопасности в интернете. Люди склонны верить слухам, а не искать подтверждающую информацию. Именно поэтому о мессенджерах ходит много неподтвержденных суждений. На самом деле практически никто не знает о том, по какому принципу строится шифровка данных.</a:t>
            </a:r>
            <a:br>
              <a:rPr lang="ru-RU" dirty="0"/>
            </a:br>
            <a:br>
              <a:rPr lang="ru-RU" dirty="0"/>
            </a:br>
            <a:r>
              <a:rPr lang="ru-RU" dirty="0"/>
              <a:t>Конечно, у каждого приложения, будь то </a:t>
            </a:r>
            <a:r>
              <a:rPr lang="ru-RU" dirty="0" err="1"/>
              <a:t>WhatsApp</a:t>
            </a:r>
            <a:r>
              <a:rPr lang="ru-RU" dirty="0"/>
              <a:t>, </a:t>
            </a:r>
            <a:r>
              <a:rPr lang="ru-RU" dirty="0" err="1"/>
              <a:t>Viber</a:t>
            </a:r>
            <a:r>
              <a:rPr lang="ru-RU" dirty="0"/>
              <a:t> или </a:t>
            </a:r>
            <a:r>
              <a:rPr lang="ru-RU" dirty="0" err="1"/>
              <a:t>Telegram</a:t>
            </a:r>
            <a:r>
              <a:rPr lang="ru-RU" dirty="0"/>
              <a:t>, свои особенности. Степень защищенности у них разная, как и основные функции безопасности. Но есть и много схожих моментов. Поэтому, если Вы научитесь вскрывать одно из приложений, сможете заполучить доступ и к остальным. Глобальное отличие здесь только одно - смена ключа.</a:t>
            </a:r>
            <a:br>
              <a:rPr lang="ru-RU" dirty="0"/>
            </a:br>
            <a:endParaRPr lang="ru-RU" dirty="0"/>
          </a:p>
        </p:txBody>
      </p:sp>
      <p:pic>
        <p:nvPicPr>
          <p:cNvPr id="4" name="Picture 4" descr="https://i.pinimg.com/originals/3b/83/3d/3b833d721f0d9b1398817067ad2c622b.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548" y="5178430"/>
            <a:ext cx="1096996" cy="1096996"/>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1991169" y="2690336"/>
            <a:ext cx="9605473" cy="923330"/>
          </a:xfrm>
          <a:prstGeom prst="rect">
            <a:avLst/>
          </a:prstGeom>
        </p:spPr>
        <p:txBody>
          <a:bodyPr wrap="square">
            <a:spAutoFit/>
          </a:bodyPr>
          <a:lstStyle/>
          <a:p>
            <a:r>
              <a:rPr lang="ru-RU" b="0" i="0" dirty="0" err="1">
                <a:effectLst/>
                <a:latin typeface="Tahoma" panose="020B0604030504040204" pitchFamily="34" charset="0"/>
              </a:rPr>
              <a:t>Telegram</a:t>
            </a:r>
            <a:r>
              <a:rPr lang="ru-RU" b="0" i="0" dirty="0">
                <a:effectLst/>
                <a:latin typeface="Tahoma" panose="020B0604030504040204" pitchFamily="34" charset="0"/>
              </a:rPr>
              <a:t> считается наиболее защищенным вариантом. Однако не все знают, что под защиту телеграмм попадают только «Секретные чаты». Чтобы включить эту функцию, необходимо нажать кнопку «Создать новый секретный чат».</a:t>
            </a:r>
            <a:endParaRPr lang="ru-RU" dirty="0"/>
          </a:p>
        </p:txBody>
      </p:sp>
      <p:pic>
        <p:nvPicPr>
          <p:cNvPr id="6" name="Picture 24" descr="https://maiso.ru/files/user/300982/board/kanal-v-telegram-pod-kljyc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993" y="2622163"/>
            <a:ext cx="990106" cy="990106"/>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20" descr="https://www.indirtik.com/wp-content/uploads/2019/07/Viber-App-Logo-1600x16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993" y="3837462"/>
            <a:ext cx="1084261" cy="1115775"/>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1991169" y="3752908"/>
            <a:ext cx="9870543" cy="1200329"/>
          </a:xfrm>
          <a:prstGeom prst="rect">
            <a:avLst/>
          </a:prstGeom>
        </p:spPr>
        <p:txBody>
          <a:bodyPr wrap="square">
            <a:spAutoFit/>
          </a:bodyPr>
          <a:lstStyle/>
          <a:p>
            <a:r>
              <a:rPr lang="ru-RU" b="0" i="0" dirty="0">
                <a:effectLst/>
                <a:latin typeface="Tahoma" panose="020B0604030504040204" pitchFamily="34" charset="0"/>
              </a:rPr>
              <a:t>В </a:t>
            </a:r>
            <a:r>
              <a:rPr lang="ru-RU" b="0" i="0" dirty="0" err="1">
                <a:effectLst/>
                <a:latin typeface="Tahoma" panose="020B0604030504040204" pitchFamily="34" charset="0"/>
              </a:rPr>
              <a:t>Вайбер</a:t>
            </a:r>
            <a:r>
              <a:rPr lang="ru-RU" b="0" i="0" dirty="0">
                <a:effectLst/>
                <a:latin typeface="Tahoma" panose="020B0604030504040204" pitchFamily="34" charset="0"/>
              </a:rPr>
              <a:t> также необходимо зайти в настройки и включить E2EE, т.к. По умолчанию оно выключено. Но это относится только к тем, кто регулярно обновляет программу и пользуется последними версиями. Ведь эта возможность появилась в шестой версии. До этого её не было.</a:t>
            </a:r>
            <a:endParaRPr lang="ru-RU" dirty="0"/>
          </a:p>
        </p:txBody>
      </p:sp>
      <p:sp>
        <p:nvSpPr>
          <p:cNvPr id="9" name="Прямоугольник 8"/>
          <p:cNvSpPr/>
          <p:nvPr/>
        </p:nvSpPr>
        <p:spPr>
          <a:xfrm>
            <a:off x="1991168" y="5178430"/>
            <a:ext cx="9605473" cy="923330"/>
          </a:xfrm>
          <a:prstGeom prst="rect">
            <a:avLst/>
          </a:prstGeom>
        </p:spPr>
        <p:txBody>
          <a:bodyPr wrap="square">
            <a:spAutoFit/>
          </a:bodyPr>
          <a:lstStyle/>
          <a:p>
            <a:r>
              <a:rPr lang="ru-RU" b="0" i="0" dirty="0" err="1">
                <a:effectLst/>
                <a:latin typeface="Tahoma" panose="020B0604030504040204" pitchFamily="34" charset="0"/>
              </a:rPr>
              <a:t>Ватсап</a:t>
            </a:r>
            <a:r>
              <a:rPr lang="ru-RU" b="0" i="0" dirty="0">
                <a:effectLst/>
                <a:latin typeface="Tahoma" panose="020B0604030504040204" pitchFamily="34" charset="0"/>
              </a:rPr>
              <a:t> вообще не блокирует поступление сообщений на свой сервер. Хотя в настройках есть функция включения уведомлений об этом. Но в этом нет ничего особенного. В принципе дополнительной защиты эта опция не несет.</a:t>
            </a:r>
            <a:endParaRPr lang="ru-RU" dirty="0"/>
          </a:p>
        </p:txBody>
      </p:sp>
    </p:spTree>
    <p:extLst>
      <p:ext uri="{BB962C8B-B14F-4D97-AF65-F5344CB8AC3E}">
        <p14:creationId xmlns:p14="http://schemas.microsoft.com/office/powerpoint/2010/main" val="18995397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9827" y="162160"/>
            <a:ext cx="9946400" cy="931702"/>
          </a:xfrm>
        </p:spPr>
        <p:txBody>
          <a:bodyPr/>
          <a:lstStyle/>
          <a:p>
            <a:r>
              <a:rPr lang="ru-RU" b="1" dirty="0"/>
              <a:t>Сквозное шифрование переписок</a:t>
            </a:r>
            <a:endParaRPr lang="ru-RU" dirty="0"/>
          </a:p>
        </p:txBody>
      </p:sp>
      <p:sp>
        <p:nvSpPr>
          <p:cNvPr id="3" name="Объект 2"/>
          <p:cNvSpPr>
            <a:spLocks noGrp="1"/>
          </p:cNvSpPr>
          <p:nvPr>
            <p:ph idx="1"/>
          </p:nvPr>
        </p:nvSpPr>
        <p:spPr>
          <a:xfrm>
            <a:off x="359827" y="1222049"/>
            <a:ext cx="10689884" cy="3982340"/>
          </a:xfrm>
        </p:spPr>
        <p:txBody>
          <a:bodyPr>
            <a:noAutofit/>
          </a:bodyPr>
          <a:lstStyle/>
          <a:p>
            <a:r>
              <a:rPr lang="ru-RU" sz="1600" b="1" dirty="0"/>
              <a:t>Сегодня в большинстве программ для общения используются сложные криптографические системы с различными ключами. Все они связаны между собой, некоторые из них передают чата информации на сервер. Без этого дальнейшие действия с диалогом были бы недоступны. </a:t>
            </a:r>
            <a:br>
              <a:rPr lang="ru-RU" sz="1600" b="1" dirty="0"/>
            </a:br>
            <a:br>
              <a:rPr lang="ru-RU" sz="1600" b="1" dirty="0"/>
            </a:br>
            <a:r>
              <a:rPr lang="ru-RU" sz="1600" b="1" dirty="0"/>
              <a:t>Схема шифрования выглядит примерно так. Создаются несколько ключей. Они генерируются у каждого собеседника. Начиная диалог, они обмениваются некоторыми из них. Часть ключей остаются в тайне, они называются секретными. При этом открытые (публичные) ключи сможет перехватить любой хакер. Но никаких особо ценных сведений они не содержат. Для расшифровки переданного сообщения они не подойдут, здесь нужны секретные ключи.</a:t>
            </a:r>
            <a:br>
              <a:rPr lang="ru-RU" sz="1600" b="1" dirty="0"/>
            </a:br>
            <a:br>
              <a:rPr lang="ru-RU" sz="1600" b="1" dirty="0"/>
            </a:br>
            <a:r>
              <a:rPr lang="ru-RU" sz="1600" b="1" dirty="0"/>
              <a:t>Такая схема применяется в почтовых серверах, но реализуется довольно сложно из-за особенностей этих веб-ресурсов. При этом такой способ шифровки не подходит для </a:t>
            </a:r>
            <a:r>
              <a:rPr lang="ru-RU" sz="1600" b="1" dirty="0" err="1"/>
              <a:t>месенджеров</a:t>
            </a:r>
            <a:r>
              <a:rPr lang="ru-RU" sz="1600" b="1" dirty="0"/>
              <a:t>. Ведь в этом случае передаваемых смс очень много, они мгновенно поступают адресату. Согласитесь, было бы странно одинаковым ключом зашифровать множество мелких смс. В этом случае, перехватив тексты переписок, взломщик сможет узнать значение всех единиц.</a:t>
            </a:r>
            <a:br>
              <a:rPr lang="ru-RU" sz="1600" b="1" dirty="0"/>
            </a:br>
            <a:br>
              <a:rPr lang="ru-RU" sz="1600" b="1" dirty="0"/>
            </a:br>
            <a:r>
              <a:rPr lang="ru-RU" sz="1600" b="1" dirty="0"/>
              <a:t>Поэтому во всех приложениях предусмотрены некоторые функции секретности. Это очень сложная система с несколькими переходами и криптографическими ключами.</a:t>
            </a:r>
          </a:p>
        </p:txBody>
      </p:sp>
    </p:spTree>
    <p:extLst>
      <p:ext uri="{BB962C8B-B14F-4D97-AF65-F5344CB8AC3E}">
        <p14:creationId xmlns:p14="http://schemas.microsoft.com/office/powerpoint/2010/main" val="3881225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07113" y="-219688"/>
            <a:ext cx="10583063" cy="1400530"/>
          </a:xfrm>
        </p:spPr>
        <p:txBody>
          <a:bodyPr/>
          <a:lstStyle/>
          <a:p>
            <a:r>
              <a:rPr lang="ru-RU" b="1" dirty="0"/>
              <a:t>Сквозное шифрование переписок</a:t>
            </a:r>
            <a:endParaRPr lang="ru-RU" dirty="0"/>
          </a:p>
        </p:txBody>
      </p:sp>
      <p:pic>
        <p:nvPicPr>
          <p:cNvPr id="4" name="Picture 2" descr="https://content-online.ru/ckfinder/userfiles/images/shifr-she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009" y="753701"/>
            <a:ext cx="10628081" cy="6227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411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4119" y="307440"/>
            <a:ext cx="9959220" cy="1400530"/>
          </a:xfrm>
        </p:spPr>
        <p:txBody>
          <a:bodyPr/>
          <a:lstStyle/>
          <a:p>
            <a:pPr algn="ctr"/>
            <a:r>
              <a:rPr lang="ru-RU" sz="2800" b="1" dirty="0"/>
              <a:t>Основные способы</a:t>
            </a:r>
            <a:r>
              <a:rPr lang="ru-RU" sz="2800" dirty="0"/>
              <a:t> </a:t>
            </a:r>
            <a:r>
              <a:rPr lang="ru-RU" sz="2800" b="1" dirty="0"/>
              <a:t>читать чужие сообщения в </a:t>
            </a:r>
            <a:r>
              <a:rPr lang="ru-RU" sz="2800" b="1" dirty="0" err="1"/>
              <a:t>Ватсап</a:t>
            </a:r>
            <a:r>
              <a:rPr lang="ru-RU" sz="2800" b="1" dirty="0"/>
              <a:t>, </a:t>
            </a:r>
            <a:r>
              <a:rPr lang="ru-RU" sz="2800" b="1" dirty="0" err="1"/>
              <a:t>Вайбер</a:t>
            </a:r>
            <a:r>
              <a:rPr lang="ru-RU" sz="2800" b="1" dirty="0"/>
              <a:t> и </a:t>
            </a:r>
            <a:r>
              <a:rPr lang="ru-RU" sz="2800" b="1" dirty="0" err="1"/>
              <a:t>Телеграм</a:t>
            </a:r>
            <a:endParaRPr lang="ru-RU" sz="2800" dirty="0"/>
          </a:p>
        </p:txBody>
      </p:sp>
      <p:sp>
        <p:nvSpPr>
          <p:cNvPr id="4" name="Прямоугольник 3"/>
          <p:cNvSpPr/>
          <p:nvPr/>
        </p:nvSpPr>
        <p:spPr>
          <a:xfrm>
            <a:off x="769122" y="1517796"/>
            <a:ext cx="10190860" cy="1200329"/>
          </a:xfrm>
          <a:prstGeom prst="rect">
            <a:avLst/>
          </a:prstGeom>
        </p:spPr>
        <p:txBody>
          <a:bodyPr wrap="square">
            <a:spAutoFit/>
          </a:bodyPr>
          <a:lstStyle/>
          <a:p>
            <a:r>
              <a:rPr lang="ru-RU" b="1" i="1" u="sng" dirty="0" err="1">
                <a:effectLst/>
                <a:latin typeface="Tahoma" panose="020B0604030504040204" pitchFamily="34" charset="0"/>
              </a:rPr>
              <a:t>Сниффер</a:t>
            </a:r>
            <a:r>
              <a:rPr lang="ru-RU" b="0" i="0" dirty="0">
                <a:effectLst/>
                <a:latin typeface="Tahoma" panose="020B0604030504040204" pitchFamily="34" charset="0"/>
              </a:rPr>
              <a:t>. С его помощью Вы можете перехватывать все передаваемые по сети </a:t>
            </a:r>
            <a:r>
              <a:rPr lang="ru-RU" b="0" i="0" dirty="0" err="1">
                <a:effectLst/>
                <a:latin typeface="Tahoma" panose="020B0604030504040204" pitchFamily="34" charset="0"/>
              </a:rPr>
              <a:t>wi-fi</a:t>
            </a:r>
            <a:r>
              <a:rPr lang="ru-RU" b="0" i="0" dirty="0">
                <a:effectLst/>
                <a:latin typeface="Tahoma" panose="020B0604030504040204" pitchFamily="34" charset="0"/>
              </a:rPr>
              <a:t> пакеты. Проще подключить </a:t>
            </a:r>
            <a:r>
              <a:rPr lang="ru-RU" b="0" i="0" dirty="0" err="1">
                <a:effectLst/>
                <a:latin typeface="Tahoma" panose="020B0604030504040204" pitchFamily="34" charset="0"/>
              </a:rPr>
              <a:t>сниффер</a:t>
            </a:r>
            <a:r>
              <a:rPr lang="ru-RU" b="0" i="0" dirty="0">
                <a:effectLst/>
                <a:latin typeface="Tahoma" panose="020B0604030504040204" pitchFamily="34" charset="0"/>
              </a:rPr>
              <a:t>, если </a:t>
            </a:r>
            <a:r>
              <a:rPr lang="ru-RU" b="0" i="0" dirty="0" err="1">
                <a:effectLst/>
                <a:latin typeface="Tahoma" panose="020B0604030504040204" pitchFamily="34" charset="0"/>
              </a:rPr>
              <a:t>wi-fi</a:t>
            </a:r>
            <a:r>
              <a:rPr lang="ru-RU" b="0" i="0" dirty="0">
                <a:effectLst/>
                <a:latin typeface="Tahoma" panose="020B0604030504040204" pitchFamily="34" charset="0"/>
              </a:rPr>
              <a:t> не </a:t>
            </a:r>
            <a:r>
              <a:rPr lang="ru-RU" b="0" i="0" dirty="0" err="1">
                <a:effectLst/>
                <a:latin typeface="Tahoma" panose="020B0604030504040204" pitchFamily="34" charset="0"/>
              </a:rPr>
              <a:t>запаролен</a:t>
            </a:r>
            <a:r>
              <a:rPr lang="ru-RU" b="0" i="0" dirty="0">
                <a:effectLst/>
                <a:latin typeface="Tahoma" panose="020B0604030504040204" pitchFamily="34" charset="0"/>
              </a:rPr>
              <a:t>. Но и к защищенной сети можно получить доступ. Получив пакеты с устройства жертвы, Вы сможете узнать пароль </a:t>
            </a:r>
            <a:r>
              <a:rPr lang="ru-RU" b="0" i="0" dirty="0" err="1">
                <a:effectLst/>
                <a:latin typeface="Tahoma" panose="020B0604030504040204" pitchFamily="34" charset="0"/>
              </a:rPr>
              <a:t>от.чужого</a:t>
            </a:r>
            <a:r>
              <a:rPr lang="ru-RU" b="0" i="0" dirty="0">
                <a:effectLst/>
                <a:latin typeface="Tahoma" panose="020B0604030504040204" pitchFamily="34" charset="0"/>
              </a:rPr>
              <a:t> аккаунта и прочитать все письма.</a:t>
            </a:r>
            <a:endParaRPr lang="ru-RU" dirty="0"/>
          </a:p>
        </p:txBody>
      </p:sp>
      <p:pic>
        <p:nvPicPr>
          <p:cNvPr id="4100" name="Picture 4" descr="https://pbs.twimg.com/media/D0CCce8W0AES9f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2816" y="2991590"/>
            <a:ext cx="5236822" cy="3215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489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90A79164-CC0D-48E6-A328-E8EB2F3E2667}" type="slidenum">
              <a:rPr lang="ru-RU" smtClean="0"/>
              <a:pPr/>
              <a:t>4</a:t>
            </a:fld>
            <a:endParaRPr lang="ru-RU"/>
          </a:p>
        </p:txBody>
      </p:sp>
      <p:pic>
        <p:nvPicPr>
          <p:cNvPr id="2050" name="Picture 2" descr="Картинки по запросу &quot;discord&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367" y="299031"/>
            <a:ext cx="1612972" cy="16129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Картинки по запросу &quot;skype&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723" y="3222313"/>
            <a:ext cx="1413616" cy="141361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13724" y="2058315"/>
            <a:ext cx="1826342" cy="923330"/>
          </a:xfrm>
          <a:prstGeom prst="rect">
            <a:avLst/>
          </a:prstGeom>
          <a:noFill/>
        </p:spPr>
        <p:txBody>
          <a:bodyPr wrap="square" rtlCol="0">
            <a:spAutoFit/>
          </a:bodyPr>
          <a:lstStyle/>
          <a:p>
            <a:pPr algn="r"/>
            <a:r>
              <a:rPr lang="ru-RU" b="1" dirty="0"/>
              <a:t>Разработчик:</a:t>
            </a:r>
          </a:p>
          <a:p>
            <a:pPr algn="r"/>
            <a:r>
              <a:rPr lang="ru-RU" b="1" dirty="0"/>
              <a:t>Написан на:</a:t>
            </a:r>
          </a:p>
          <a:p>
            <a:pPr algn="r"/>
            <a:r>
              <a:rPr lang="ru-RU" b="1" dirty="0"/>
              <a:t>Первый релиз:</a:t>
            </a:r>
          </a:p>
        </p:txBody>
      </p:sp>
      <p:sp>
        <p:nvSpPr>
          <p:cNvPr id="17" name="TextBox 16"/>
          <p:cNvSpPr txBox="1"/>
          <p:nvPr/>
        </p:nvSpPr>
        <p:spPr>
          <a:xfrm>
            <a:off x="2229503" y="2065162"/>
            <a:ext cx="4837662" cy="923330"/>
          </a:xfrm>
          <a:prstGeom prst="rect">
            <a:avLst/>
          </a:prstGeom>
          <a:noFill/>
        </p:spPr>
        <p:txBody>
          <a:bodyPr wrap="square" rtlCol="0">
            <a:spAutoFit/>
          </a:bodyPr>
          <a:lstStyle/>
          <a:p>
            <a:r>
              <a:rPr lang="en-US" dirty="0"/>
              <a:t>Discord Inc.</a:t>
            </a:r>
            <a:endParaRPr lang="ru-RU" dirty="0"/>
          </a:p>
          <a:p>
            <a:r>
              <a:rPr lang="en-US" dirty="0"/>
              <a:t>JavaScript, React, Elixir, XMPP</a:t>
            </a:r>
            <a:endParaRPr lang="ru-RU" dirty="0"/>
          </a:p>
          <a:p>
            <a:r>
              <a:rPr lang="ru-RU" dirty="0"/>
              <a:t>Март 2015</a:t>
            </a:r>
          </a:p>
        </p:txBody>
      </p:sp>
      <p:sp>
        <p:nvSpPr>
          <p:cNvPr id="18" name="TextBox 17"/>
          <p:cNvSpPr txBox="1"/>
          <p:nvPr/>
        </p:nvSpPr>
        <p:spPr>
          <a:xfrm>
            <a:off x="2091770" y="1105517"/>
            <a:ext cx="3064174" cy="707886"/>
          </a:xfrm>
          <a:prstGeom prst="rect">
            <a:avLst/>
          </a:prstGeom>
          <a:noFill/>
        </p:spPr>
        <p:txBody>
          <a:bodyPr wrap="square" rtlCol="0">
            <a:spAutoFit/>
          </a:bodyPr>
          <a:lstStyle/>
          <a:p>
            <a:r>
              <a:rPr lang="en-US" sz="4000" dirty="0"/>
              <a:t>Discord</a:t>
            </a:r>
            <a:endParaRPr lang="ru-RU" sz="4000" dirty="0"/>
          </a:p>
        </p:txBody>
      </p:sp>
      <p:sp>
        <p:nvSpPr>
          <p:cNvPr id="19" name="TextBox 18"/>
          <p:cNvSpPr txBox="1"/>
          <p:nvPr/>
        </p:nvSpPr>
        <p:spPr>
          <a:xfrm>
            <a:off x="2043993" y="3733049"/>
            <a:ext cx="3064174" cy="707886"/>
          </a:xfrm>
          <a:prstGeom prst="rect">
            <a:avLst/>
          </a:prstGeom>
          <a:noFill/>
        </p:spPr>
        <p:txBody>
          <a:bodyPr wrap="square" rtlCol="0">
            <a:spAutoFit/>
          </a:bodyPr>
          <a:lstStyle/>
          <a:p>
            <a:r>
              <a:rPr lang="en-US" sz="4000" dirty="0"/>
              <a:t>Skype</a:t>
            </a:r>
            <a:endParaRPr lang="ru-RU" sz="4000" dirty="0"/>
          </a:p>
        </p:txBody>
      </p:sp>
      <p:sp>
        <p:nvSpPr>
          <p:cNvPr id="20" name="TextBox 19"/>
          <p:cNvSpPr txBox="1"/>
          <p:nvPr/>
        </p:nvSpPr>
        <p:spPr>
          <a:xfrm>
            <a:off x="513723" y="4915353"/>
            <a:ext cx="1748033" cy="1477328"/>
          </a:xfrm>
          <a:prstGeom prst="rect">
            <a:avLst/>
          </a:prstGeom>
          <a:noFill/>
        </p:spPr>
        <p:txBody>
          <a:bodyPr wrap="square" rtlCol="0">
            <a:spAutoFit/>
          </a:bodyPr>
          <a:lstStyle/>
          <a:p>
            <a:pPr algn="r"/>
            <a:r>
              <a:rPr lang="ru-RU" b="1" dirty="0"/>
              <a:t>Разработчик:</a:t>
            </a:r>
          </a:p>
          <a:p>
            <a:pPr algn="r"/>
            <a:r>
              <a:rPr lang="ru-RU" b="1" dirty="0"/>
              <a:t>Написан на:</a:t>
            </a:r>
          </a:p>
          <a:p>
            <a:pPr algn="r"/>
            <a:endParaRPr lang="en-US" b="1" dirty="0"/>
          </a:p>
          <a:p>
            <a:pPr algn="r"/>
            <a:r>
              <a:rPr lang="ru-RU" b="1" dirty="0"/>
              <a:t>Интерфейс:</a:t>
            </a:r>
          </a:p>
          <a:p>
            <a:pPr algn="r"/>
            <a:r>
              <a:rPr lang="ru-RU" b="1" dirty="0"/>
              <a:t>Первый релиз:</a:t>
            </a:r>
          </a:p>
        </p:txBody>
      </p:sp>
      <p:sp>
        <p:nvSpPr>
          <p:cNvPr id="21" name="TextBox 20"/>
          <p:cNvSpPr txBox="1"/>
          <p:nvPr/>
        </p:nvSpPr>
        <p:spPr>
          <a:xfrm>
            <a:off x="2151193" y="4922200"/>
            <a:ext cx="6887691" cy="1477328"/>
          </a:xfrm>
          <a:prstGeom prst="rect">
            <a:avLst/>
          </a:prstGeom>
          <a:noFill/>
        </p:spPr>
        <p:txBody>
          <a:bodyPr wrap="square" rtlCol="0">
            <a:spAutoFit/>
          </a:bodyPr>
          <a:lstStyle/>
          <a:p>
            <a:r>
              <a:rPr lang="en-US" dirty="0"/>
              <a:t>Microsoft (</a:t>
            </a:r>
            <a:r>
              <a:rPr lang="ru-RU" dirty="0"/>
              <a:t>ранее </a:t>
            </a:r>
            <a:r>
              <a:rPr lang="en-US" dirty="0"/>
              <a:t>Skype Limited)</a:t>
            </a:r>
          </a:p>
          <a:p>
            <a:r>
              <a:rPr lang="en-US" dirty="0"/>
              <a:t>Embarcadero Delphi, Objective-C,</a:t>
            </a:r>
            <a:endParaRPr lang="ru-RU" dirty="0"/>
          </a:p>
          <a:p>
            <a:r>
              <a:rPr lang="en-US" dirty="0"/>
              <a:t>C++, Object Pascal, JavaScript, XMPP</a:t>
            </a:r>
          </a:p>
          <a:p>
            <a:r>
              <a:rPr lang="en-US" dirty="0"/>
              <a:t>QT</a:t>
            </a:r>
            <a:endParaRPr lang="ru-RU" dirty="0"/>
          </a:p>
          <a:p>
            <a:r>
              <a:rPr lang="ru-RU" dirty="0"/>
              <a:t>август 2003</a:t>
            </a:r>
          </a:p>
        </p:txBody>
      </p:sp>
      <p:sp>
        <p:nvSpPr>
          <p:cNvPr id="3" name="TextBox 2"/>
          <p:cNvSpPr txBox="1"/>
          <p:nvPr/>
        </p:nvSpPr>
        <p:spPr>
          <a:xfrm>
            <a:off x="6053754" y="913989"/>
            <a:ext cx="5630779" cy="2308324"/>
          </a:xfrm>
          <a:prstGeom prst="rect">
            <a:avLst/>
          </a:prstGeom>
          <a:noFill/>
        </p:spPr>
        <p:txBody>
          <a:bodyPr wrap="square" rtlCol="0">
            <a:spAutoFit/>
          </a:bodyPr>
          <a:lstStyle/>
          <a:p>
            <a:r>
              <a:rPr lang="ru-RU" dirty="0"/>
              <a:t>Бесплатный мессенджер изначально ориентированный на пользователей компьютерных игр. Разработчик — компания </a:t>
            </a:r>
            <a:r>
              <a:rPr lang="ru-RU" dirty="0" err="1"/>
              <a:t>Hammer</a:t>
            </a:r>
            <a:r>
              <a:rPr lang="ru-RU" dirty="0"/>
              <a:t> &amp; </a:t>
            </a:r>
            <a:r>
              <a:rPr lang="ru-RU" dirty="0" err="1"/>
              <a:t>Chisel</a:t>
            </a:r>
            <a:r>
              <a:rPr lang="ru-RU" dirty="0"/>
              <a:t> (</a:t>
            </a:r>
            <a:r>
              <a:rPr lang="ru-RU" dirty="0" err="1"/>
              <a:t>Discord</a:t>
            </a:r>
            <a:r>
              <a:rPr lang="ru-RU" dirty="0"/>
              <a:t> </a:t>
            </a:r>
            <a:r>
              <a:rPr lang="ru-RU" dirty="0" err="1"/>
              <a:t>Inc</a:t>
            </a:r>
            <a:r>
              <a:rPr lang="ru-RU" dirty="0"/>
              <a:t>.) из Сан-Франциско.</a:t>
            </a:r>
          </a:p>
          <a:p>
            <a:r>
              <a:rPr lang="ru-RU" dirty="0"/>
              <a:t>Приложение способно организовывать голосовые конференции с настройкой канала связи, создавать публичные и приватные чаты для обмена текстовыми сообщениями. </a:t>
            </a:r>
          </a:p>
        </p:txBody>
      </p:sp>
      <p:sp>
        <p:nvSpPr>
          <p:cNvPr id="4" name="TextBox 3"/>
          <p:cNvSpPr txBox="1"/>
          <p:nvPr/>
        </p:nvSpPr>
        <p:spPr>
          <a:xfrm>
            <a:off x="6053754" y="4879022"/>
            <a:ext cx="5507789" cy="1477328"/>
          </a:xfrm>
          <a:prstGeom prst="rect">
            <a:avLst/>
          </a:prstGeom>
          <a:noFill/>
        </p:spPr>
        <p:txBody>
          <a:bodyPr wrap="square" rtlCol="0">
            <a:spAutoFit/>
          </a:bodyPr>
          <a:lstStyle/>
          <a:p>
            <a:r>
              <a:rPr lang="ru-RU" dirty="0"/>
              <a:t>Компания </a:t>
            </a:r>
            <a:r>
              <a:rPr lang="en-US" dirty="0"/>
              <a:t>Skype Technologies </a:t>
            </a:r>
            <a:r>
              <a:rPr lang="ru-RU" dirty="0"/>
              <a:t>была основана в 2003 году шведом </a:t>
            </a:r>
            <a:r>
              <a:rPr lang="ru-RU" dirty="0" err="1"/>
              <a:t>Никласом</a:t>
            </a:r>
            <a:r>
              <a:rPr lang="ru-RU" dirty="0"/>
              <a:t> Зеннстремом</a:t>
            </a:r>
            <a:r>
              <a:rPr lang="en-US" dirty="0"/>
              <a:t> </a:t>
            </a:r>
            <a:r>
              <a:rPr lang="ru-RU" dirty="0"/>
              <a:t>и датчанином Янусом Фриисом</a:t>
            </a:r>
            <a:r>
              <a:rPr lang="en-US" dirty="0"/>
              <a:t>. </a:t>
            </a:r>
            <a:r>
              <a:rPr lang="ru-RU" dirty="0"/>
              <a:t>В создании программы Скайп участвовали эстонские программисты</a:t>
            </a:r>
            <a:r>
              <a:rPr lang="en-US" dirty="0"/>
              <a:t>, </a:t>
            </a:r>
            <a:r>
              <a:rPr lang="ru-RU" dirty="0"/>
              <a:t>создавшие ранее программу для </a:t>
            </a:r>
            <a:r>
              <a:rPr lang="ru-RU" dirty="0" err="1"/>
              <a:t>файлообмена</a:t>
            </a:r>
            <a:r>
              <a:rPr lang="ru-RU" dirty="0"/>
              <a:t> </a:t>
            </a:r>
            <a:r>
              <a:rPr lang="en-US" dirty="0" err="1"/>
              <a:t>KaZaA</a:t>
            </a:r>
            <a:r>
              <a:rPr lang="en-US" dirty="0"/>
              <a:t>.</a:t>
            </a:r>
            <a:endParaRPr lang="ru-RU" dirty="0"/>
          </a:p>
        </p:txBody>
      </p:sp>
      <mc:AlternateContent xmlns:mc="http://schemas.openxmlformats.org/markup-compatibility/2006">
        <mc:Choice xmlns:p14="http://schemas.microsoft.com/office/powerpoint/2010/main" Requires="p14">
          <p:contentPart p14:bwMode="auto" r:id="rId4">
            <p14:nvContentPartPr>
              <p14:cNvPr id="5" name="Рукописный ввод 4">
                <a:extLst>
                  <a:ext uri="{FF2B5EF4-FFF2-40B4-BE49-F238E27FC236}">
                    <a16:creationId xmlns:a16="http://schemas.microsoft.com/office/drawing/2014/main" id="{EF174550-558A-48F5-AF00-4BEB6846F43A}"/>
                  </a:ext>
                </a:extLst>
              </p14:cNvPr>
              <p14:cNvContentPartPr/>
              <p14:nvPr/>
            </p14:nvContentPartPr>
            <p14:xfrm>
              <a:off x="743040" y="1968480"/>
              <a:ext cx="3175200" cy="216360"/>
            </p14:xfrm>
          </p:contentPart>
        </mc:Choice>
        <mc:Fallback>
          <p:pic>
            <p:nvPicPr>
              <p:cNvPr id="5" name="Рукописный ввод 4">
                <a:extLst>
                  <a:ext uri="{FF2B5EF4-FFF2-40B4-BE49-F238E27FC236}">
                    <a16:creationId xmlns:a16="http://schemas.microsoft.com/office/drawing/2014/main" id="{EF174550-558A-48F5-AF00-4BEB6846F43A}"/>
                  </a:ext>
                </a:extLst>
              </p:cNvPr>
              <p:cNvPicPr/>
              <p:nvPr/>
            </p:nvPicPr>
            <p:blipFill>
              <a:blip r:embed="rId5"/>
              <a:stretch>
                <a:fillRect/>
              </a:stretch>
            </p:blipFill>
            <p:spPr>
              <a:xfrm>
                <a:off x="727200" y="1905120"/>
                <a:ext cx="320652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Рукописный ввод 5">
                <a:extLst>
                  <a:ext uri="{FF2B5EF4-FFF2-40B4-BE49-F238E27FC236}">
                    <a16:creationId xmlns:a16="http://schemas.microsoft.com/office/drawing/2014/main" id="{BB2A3A7E-509C-4D88-B969-0C109DFB81CC}"/>
                  </a:ext>
                </a:extLst>
              </p14:cNvPr>
              <p14:cNvContentPartPr/>
              <p14:nvPr/>
            </p14:nvContentPartPr>
            <p14:xfrm>
              <a:off x="482760" y="4533840"/>
              <a:ext cx="2756160" cy="228960"/>
            </p14:xfrm>
          </p:contentPart>
        </mc:Choice>
        <mc:Fallback>
          <p:pic>
            <p:nvPicPr>
              <p:cNvPr id="6" name="Рукописный ввод 5">
                <a:extLst>
                  <a:ext uri="{FF2B5EF4-FFF2-40B4-BE49-F238E27FC236}">
                    <a16:creationId xmlns:a16="http://schemas.microsoft.com/office/drawing/2014/main" id="{BB2A3A7E-509C-4D88-B969-0C109DFB81CC}"/>
                  </a:ext>
                </a:extLst>
              </p:cNvPr>
              <p:cNvPicPr/>
              <p:nvPr/>
            </p:nvPicPr>
            <p:blipFill>
              <a:blip r:embed="rId7"/>
              <a:stretch>
                <a:fillRect/>
              </a:stretch>
            </p:blipFill>
            <p:spPr>
              <a:xfrm>
                <a:off x="466920" y="4470480"/>
                <a:ext cx="278748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Рукописный ввод 6">
                <a:extLst>
                  <a:ext uri="{FF2B5EF4-FFF2-40B4-BE49-F238E27FC236}">
                    <a16:creationId xmlns:a16="http://schemas.microsoft.com/office/drawing/2014/main" id="{B502A2C8-8C36-4C17-B197-C9FF48BF8D98}"/>
                  </a:ext>
                </a:extLst>
              </p14:cNvPr>
              <p14:cNvContentPartPr/>
              <p14:nvPr/>
            </p14:nvContentPartPr>
            <p14:xfrm>
              <a:off x="2241720" y="6375240"/>
              <a:ext cx="1447920" cy="95760"/>
            </p14:xfrm>
          </p:contentPart>
        </mc:Choice>
        <mc:Fallback>
          <p:pic>
            <p:nvPicPr>
              <p:cNvPr id="7" name="Рукописный ввод 6">
                <a:extLst>
                  <a:ext uri="{FF2B5EF4-FFF2-40B4-BE49-F238E27FC236}">
                    <a16:creationId xmlns:a16="http://schemas.microsoft.com/office/drawing/2014/main" id="{B502A2C8-8C36-4C17-B197-C9FF48BF8D98}"/>
                  </a:ext>
                </a:extLst>
              </p:cNvPr>
              <p:cNvPicPr/>
              <p:nvPr/>
            </p:nvPicPr>
            <p:blipFill>
              <a:blip r:embed="rId9"/>
              <a:stretch>
                <a:fillRect/>
              </a:stretch>
            </p:blipFill>
            <p:spPr>
              <a:xfrm>
                <a:off x="2225880" y="6311880"/>
                <a:ext cx="147924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Рукописный ввод 7">
                <a:extLst>
                  <a:ext uri="{FF2B5EF4-FFF2-40B4-BE49-F238E27FC236}">
                    <a16:creationId xmlns:a16="http://schemas.microsoft.com/office/drawing/2014/main" id="{7EBE0A86-4351-4427-8D9B-1A0FCC41348F}"/>
                  </a:ext>
                </a:extLst>
              </p14:cNvPr>
              <p14:cNvContentPartPr/>
              <p14:nvPr/>
            </p14:nvContentPartPr>
            <p14:xfrm>
              <a:off x="4489560" y="2654280"/>
              <a:ext cx="571680" cy="63720"/>
            </p14:xfrm>
          </p:contentPart>
        </mc:Choice>
        <mc:Fallback>
          <p:pic>
            <p:nvPicPr>
              <p:cNvPr id="8" name="Рукописный ввод 7">
                <a:extLst>
                  <a:ext uri="{FF2B5EF4-FFF2-40B4-BE49-F238E27FC236}">
                    <a16:creationId xmlns:a16="http://schemas.microsoft.com/office/drawing/2014/main" id="{7EBE0A86-4351-4427-8D9B-1A0FCC41348F}"/>
                  </a:ext>
                </a:extLst>
              </p:cNvPr>
              <p:cNvPicPr/>
              <p:nvPr/>
            </p:nvPicPr>
            <p:blipFill>
              <a:blip r:embed="rId11"/>
              <a:stretch>
                <a:fillRect/>
              </a:stretch>
            </p:blipFill>
            <p:spPr>
              <a:xfrm>
                <a:off x="4473720" y="2590920"/>
                <a:ext cx="60300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Рукописный ввод 8">
                <a:extLst>
                  <a:ext uri="{FF2B5EF4-FFF2-40B4-BE49-F238E27FC236}">
                    <a16:creationId xmlns:a16="http://schemas.microsoft.com/office/drawing/2014/main" id="{4312760E-AF92-4220-970A-BA6AEB213F2B}"/>
                  </a:ext>
                </a:extLst>
              </p14:cNvPr>
              <p14:cNvContentPartPr/>
              <p14:nvPr/>
            </p14:nvContentPartPr>
            <p14:xfrm>
              <a:off x="3905280" y="2711520"/>
              <a:ext cx="432000" cy="19440"/>
            </p14:xfrm>
          </p:contentPart>
        </mc:Choice>
        <mc:Fallback>
          <p:pic>
            <p:nvPicPr>
              <p:cNvPr id="9" name="Рукописный ввод 8">
                <a:extLst>
                  <a:ext uri="{FF2B5EF4-FFF2-40B4-BE49-F238E27FC236}">
                    <a16:creationId xmlns:a16="http://schemas.microsoft.com/office/drawing/2014/main" id="{4312760E-AF92-4220-970A-BA6AEB213F2B}"/>
                  </a:ext>
                </a:extLst>
              </p:cNvPr>
              <p:cNvPicPr/>
              <p:nvPr/>
            </p:nvPicPr>
            <p:blipFill>
              <a:blip r:embed="rId13"/>
              <a:stretch>
                <a:fillRect/>
              </a:stretch>
            </p:blipFill>
            <p:spPr>
              <a:xfrm>
                <a:off x="3889440" y="2648160"/>
                <a:ext cx="463320" cy="146160"/>
              </a:xfrm>
              <a:prstGeom prst="rect">
                <a:avLst/>
              </a:prstGeom>
            </p:spPr>
          </p:pic>
        </mc:Fallback>
      </mc:AlternateContent>
    </p:spTree>
    <p:extLst>
      <p:ext uri="{BB962C8B-B14F-4D97-AF65-F5344CB8AC3E}">
        <p14:creationId xmlns:p14="http://schemas.microsoft.com/office/powerpoint/2010/main" val="2625684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762363" y="1633469"/>
            <a:ext cx="10378217" cy="1671794"/>
          </a:xfrm>
        </p:spPr>
        <p:txBody>
          <a:bodyPr>
            <a:normAutofit fontScale="85000" lnSpcReduction="20000"/>
          </a:bodyPr>
          <a:lstStyle/>
          <a:p>
            <a:r>
              <a:rPr lang="ru-RU" b="1" i="1" u="sng" dirty="0" err="1"/>
              <a:t>Фишинг</a:t>
            </a:r>
            <a:r>
              <a:rPr lang="ru-RU" dirty="0"/>
              <a:t>. Этот метод давно известен и часто применяется хакерами. Чтобы заполучить конфиденциальные данные, Вам необходимо создать </a:t>
            </a:r>
            <a:r>
              <a:rPr lang="ru-RU" dirty="0" err="1"/>
              <a:t>фейковый</a:t>
            </a:r>
            <a:r>
              <a:rPr lang="ru-RU" dirty="0"/>
              <a:t> сайт с формой для авторизации, придумать убедительный повод и послать письмо жертве. В письме должна быть ссылка на </a:t>
            </a:r>
            <a:r>
              <a:rPr lang="ru-RU" dirty="0" err="1"/>
              <a:t>фейковый</a:t>
            </a:r>
            <a:r>
              <a:rPr lang="ru-RU" dirty="0"/>
              <a:t> сайт. Если пользователь поверит Вам и введет логин и пароль на этой подставной страничке, Вы получите доступ к его профилю.</a:t>
            </a:r>
          </a:p>
        </p:txBody>
      </p:sp>
      <p:sp>
        <p:nvSpPr>
          <p:cNvPr id="6" name="Заголовок 1"/>
          <p:cNvSpPr txBox="1">
            <a:spLocks/>
          </p:cNvSpPr>
          <p:nvPr/>
        </p:nvSpPr>
        <p:spPr>
          <a:xfrm>
            <a:off x="1103312" y="348815"/>
            <a:ext cx="9959220"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ru-RU" sz="2800" b="1" dirty="0"/>
              <a:t>Основные способы</a:t>
            </a:r>
            <a:r>
              <a:rPr lang="ru-RU" sz="2800" dirty="0"/>
              <a:t> </a:t>
            </a:r>
            <a:r>
              <a:rPr lang="ru-RU" sz="2800" b="1" dirty="0"/>
              <a:t>читать чужие сообщения в </a:t>
            </a:r>
            <a:r>
              <a:rPr lang="ru-RU" sz="2800" b="1" dirty="0" err="1"/>
              <a:t>Ватсап</a:t>
            </a:r>
            <a:r>
              <a:rPr lang="ru-RU" sz="2800" b="1" dirty="0"/>
              <a:t>, </a:t>
            </a:r>
            <a:r>
              <a:rPr lang="ru-RU" sz="2800" b="1" dirty="0" err="1"/>
              <a:t>Вайбер</a:t>
            </a:r>
            <a:r>
              <a:rPr lang="ru-RU" sz="2800" b="1" dirty="0"/>
              <a:t> и </a:t>
            </a:r>
            <a:r>
              <a:rPr lang="ru-RU" sz="2800" b="1" dirty="0" err="1"/>
              <a:t>Телеграм</a:t>
            </a:r>
            <a:endParaRPr lang="ru-RU" sz="2800" dirty="0"/>
          </a:p>
        </p:txBody>
      </p:sp>
      <p:pic>
        <p:nvPicPr>
          <p:cNvPr id="6146" name="Picture 2" descr="https://pbs.twimg.com/media/D1isjfTWkAAdfdS.jp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3983" y="3305263"/>
            <a:ext cx="5137878" cy="3426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542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02672" y="1749346"/>
            <a:ext cx="11350304" cy="2143146"/>
          </a:xfrm>
        </p:spPr>
        <p:txBody>
          <a:bodyPr>
            <a:normAutofit fontScale="77500" lnSpcReduction="20000"/>
          </a:bodyPr>
          <a:lstStyle/>
          <a:p>
            <a:r>
              <a:rPr lang="ru-RU" b="1" i="1" u="sng" dirty="0"/>
              <a:t>Вирусная атака. </a:t>
            </a:r>
            <a:r>
              <a:rPr lang="ru-RU" dirty="0"/>
              <a:t>Это один из самых популярных методик взлома личных страниц. Чтобы провести вскрытие с помощью вирусного ПО, потребуется внедрить вирус на компьютер человека. Вы можете сделать это при помощи ссылки на скачивание вирусной программы или же передать её через </a:t>
            </a:r>
            <a:r>
              <a:rPr lang="ru-RU" dirty="0" err="1"/>
              <a:t>флешку</a:t>
            </a:r>
            <a:r>
              <a:rPr lang="ru-RU" dirty="0"/>
              <a:t>. Единственное препятствие здесь - антивирус на устройстве. Поэтому перед тем как загружать вирус, необходимо позаботиться о его защите. Сделать это можно при помощи специальной программы. Она замаскирует код вирусной программы. Антивирус не обнаружит вредоносные элементы.</a:t>
            </a:r>
            <a:br>
              <a:rPr lang="ru-RU" dirty="0"/>
            </a:br>
            <a:endParaRPr lang="ru-RU" dirty="0"/>
          </a:p>
        </p:txBody>
      </p:sp>
      <p:sp>
        <p:nvSpPr>
          <p:cNvPr id="4" name="Заголовок 1"/>
          <p:cNvSpPr txBox="1">
            <a:spLocks/>
          </p:cNvSpPr>
          <p:nvPr/>
        </p:nvSpPr>
        <p:spPr>
          <a:xfrm>
            <a:off x="1103312" y="348815"/>
            <a:ext cx="9959220"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ru-RU" sz="2800" b="1" dirty="0"/>
              <a:t>Основные способы</a:t>
            </a:r>
            <a:r>
              <a:rPr lang="ru-RU" sz="2800" dirty="0"/>
              <a:t> </a:t>
            </a:r>
            <a:r>
              <a:rPr lang="ru-RU" sz="2800" b="1" dirty="0"/>
              <a:t>читать чужие сообщения в </a:t>
            </a:r>
            <a:r>
              <a:rPr lang="ru-RU" sz="2800" b="1" dirty="0" err="1"/>
              <a:t>Ватсап</a:t>
            </a:r>
            <a:r>
              <a:rPr lang="ru-RU" sz="2800" b="1" dirty="0"/>
              <a:t>, </a:t>
            </a:r>
            <a:r>
              <a:rPr lang="ru-RU" sz="2800" b="1" dirty="0" err="1"/>
              <a:t>Вайбер</a:t>
            </a:r>
            <a:r>
              <a:rPr lang="ru-RU" sz="2800" b="1" dirty="0"/>
              <a:t> и </a:t>
            </a:r>
            <a:r>
              <a:rPr lang="ru-RU" sz="2800" b="1" dirty="0" err="1"/>
              <a:t>Телеграм</a:t>
            </a:r>
            <a:endParaRPr lang="ru-RU" sz="2800" dirty="0"/>
          </a:p>
        </p:txBody>
      </p:sp>
      <p:pic>
        <p:nvPicPr>
          <p:cNvPr id="7174" name="Picture 6" descr="https://pbs.twimg.com/media/Dbo37G3X4AAzhh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9913" y="3372375"/>
            <a:ext cx="3267133" cy="326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287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Доп</a:t>
            </a:r>
            <a:r>
              <a:rPr lang="ru-RU" dirty="0"/>
              <a:t> информация</a:t>
            </a:r>
          </a:p>
        </p:txBody>
      </p:sp>
      <p:sp>
        <p:nvSpPr>
          <p:cNvPr id="4" name="Прямоугольник 3"/>
          <p:cNvSpPr/>
          <p:nvPr/>
        </p:nvSpPr>
        <p:spPr>
          <a:xfrm>
            <a:off x="531303" y="1343336"/>
            <a:ext cx="10181438" cy="1600438"/>
          </a:xfrm>
          <a:prstGeom prst="rect">
            <a:avLst/>
          </a:prstGeom>
        </p:spPr>
        <p:txBody>
          <a:bodyPr wrap="square">
            <a:spAutoFit/>
          </a:bodyPr>
          <a:lstStyle/>
          <a:p>
            <a:r>
              <a:rPr lang="ru-RU" sz="1400" b="1" i="1" dirty="0">
                <a:effectLst/>
                <a:latin typeface="Tahoma" panose="020B0604030504040204" pitchFamily="34" charset="0"/>
              </a:rPr>
              <a:t>Групповые чаты и их уязвимости</a:t>
            </a:r>
            <a:br>
              <a:rPr lang="ru-RU" sz="1400" dirty="0"/>
            </a:br>
            <a:br>
              <a:rPr lang="ru-RU" sz="1400" dirty="0"/>
            </a:br>
            <a:r>
              <a:rPr lang="ru-RU" sz="1400" b="0" i="0" dirty="0">
                <a:effectLst/>
                <a:latin typeface="Tahoma" panose="020B0604030504040204" pitchFamily="34" charset="0"/>
              </a:rPr>
              <a:t>С групповыми чатами проблем намного больше. Исследования специалистов показывают, что в них не применяется сквозное шифрование, при этом и обратная секретность тоже не используются. Происходит это из-за того, что классические функции безопасности предназначены для двух собеседников. Для большего количества людей схемы описанные выше не работают. Таким образом хакер сможет получить доступ к одному из серверов и читать переписки в групповых чатах.</a:t>
            </a:r>
            <a:endParaRPr lang="ru-RU" sz="1400" dirty="0"/>
          </a:p>
        </p:txBody>
      </p:sp>
      <p:sp>
        <p:nvSpPr>
          <p:cNvPr id="5" name="Прямоугольник 4"/>
          <p:cNvSpPr/>
          <p:nvPr/>
        </p:nvSpPr>
        <p:spPr>
          <a:xfrm>
            <a:off x="293615" y="2943774"/>
            <a:ext cx="11820088" cy="2677656"/>
          </a:xfrm>
          <a:prstGeom prst="rect">
            <a:avLst/>
          </a:prstGeom>
        </p:spPr>
        <p:txBody>
          <a:bodyPr wrap="square">
            <a:spAutoFit/>
          </a:bodyPr>
          <a:lstStyle/>
          <a:p>
            <a:r>
              <a:rPr lang="ru-RU" sz="1200" b="1" i="0" dirty="0">
                <a:effectLst/>
                <a:latin typeface="Tahoma" panose="020B0604030504040204" pitchFamily="34" charset="0"/>
              </a:rPr>
              <a:t>Уязвимости </a:t>
            </a:r>
            <a:r>
              <a:rPr lang="ru-RU" sz="1200" b="1" i="0" dirty="0" err="1">
                <a:effectLst/>
                <a:latin typeface="Tahoma" panose="020B0604030504040204" pitchFamily="34" charset="0"/>
              </a:rPr>
              <a:t>Телеграм</a:t>
            </a:r>
            <a:br>
              <a:rPr lang="ru-RU" sz="1200" b="0" i="0" dirty="0">
                <a:effectLst/>
                <a:latin typeface="Tahoma" panose="020B0604030504040204" pitchFamily="34" charset="0"/>
              </a:rPr>
            </a:br>
            <a:br>
              <a:rPr lang="ru-RU" sz="1200" b="0" i="0" dirty="0">
                <a:effectLst/>
                <a:latin typeface="Tahoma" panose="020B0604030504040204" pitchFamily="34" charset="0"/>
              </a:rPr>
            </a:br>
            <a:r>
              <a:rPr lang="ru-RU" sz="1200" b="0" i="0" dirty="0">
                <a:effectLst/>
                <a:latin typeface="Tahoma" panose="020B0604030504040204" pitchFamily="34" charset="0"/>
              </a:rPr>
              <a:t>Телеграмм использует протокол </a:t>
            </a:r>
            <a:r>
              <a:rPr lang="ru-RU" sz="1200" b="0" i="0" dirty="0" err="1">
                <a:effectLst/>
                <a:latin typeface="Tahoma" panose="020B0604030504040204" pitchFamily="34" charset="0"/>
              </a:rPr>
              <a:t>MTProto</a:t>
            </a:r>
            <a:r>
              <a:rPr lang="ru-RU" sz="1200" b="0" i="0" dirty="0">
                <a:effectLst/>
                <a:latin typeface="Tahoma" panose="020B0604030504040204" pitchFamily="34" charset="0"/>
              </a:rPr>
              <a:t> 2.0. Удивительно, но о нем разработчики не сообщают практически никакой информации. Серверы веб-ресурса находятся по всему миру. Но все они связаны между собой, чтобы оперативно доставлять смс своим пользователям. При этом схема шифрования передаваемых данных обычная, она ничем не отличается от схем на других платформах. Но есть одна особенность - не используется прямое соединение клиентов. Трафик из приложения поступает на серверы независимо от формата беседы пользователей. То есть различий между секретным чатом и обычным в этом случае нет.</a:t>
            </a:r>
            <a:br>
              <a:rPr lang="ru-RU" sz="1200" b="0" i="0" dirty="0">
                <a:effectLst/>
                <a:latin typeface="Tahoma" panose="020B0604030504040204" pitchFamily="34" charset="0"/>
              </a:rPr>
            </a:br>
            <a:br>
              <a:rPr lang="ru-RU" sz="1200" b="0" i="0" dirty="0">
                <a:effectLst/>
                <a:latin typeface="Tahoma" panose="020B0604030504040204" pitchFamily="34" charset="0"/>
              </a:rPr>
            </a:br>
            <a:r>
              <a:rPr lang="ru-RU" sz="1200" b="0" i="0" dirty="0">
                <a:effectLst/>
                <a:latin typeface="Tahoma" panose="020B0604030504040204" pitchFamily="34" charset="0"/>
              </a:rPr>
              <a:t>Многие считают, что протокол </a:t>
            </a:r>
            <a:r>
              <a:rPr lang="ru-RU" sz="1200" b="0" i="0" dirty="0" err="1">
                <a:effectLst/>
                <a:latin typeface="Tahoma" panose="020B0604030504040204" pitchFamily="34" charset="0"/>
              </a:rPr>
              <a:t>MTProto</a:t>
            </a:r>
            <a:r>
              <a:rPr lang="ru-RU" sz="1200" b="0" i="0" dirty="0">
                <a:effectLst/>
                <a:latin typeface="Tahoma" panose="020B0604030504040204" pitchFamily="34" charset="0"/>
              </a:rPr>
              <a:t> 2.0 надежен и перехватить его данные </a:t>
            </a:r>
            <a:r>
              <a:rPr lang="ru-RU" sz="1200" b="0" i="0" dirty="0" err="1">
                <a:effectLst/>
                <a:latin typeface="Tahoma" panose="020B0604030504040204" pitchFamily="34" charset="0"/>
              </a:rPr>
              <a:t>нельзя.Но</a:t>
            </a:r>
            <a:r>
              <a:rPr lang="ru-RU" sz="1200" b="0" i="0" dirty="0">
                <a:effectLst/>
                <a:latin typeface="Tahoma" panose="020B0604030504040204" pitchFamily="34" charset="0"/>
              </a:rPr>
              <a:t> это не правда, он уязвим для некоторых типов хакерских атак.</a:t>
            </a:r>
            <a:br>
              <a:rPr lang="ru-RU" sz="1200" dirty="0"/>
            </a:br>
            <a:br>
              <a:rPr lang="ru-RU" sz="1200" dirty="0"/>
            </a:br>
            <a:r>
              <a:rPr lang="ru-RU" sz="1200" b="0" i="0" dirty="0">
                <a:effectLst/>
                <a:latin typeface="Tahoma" panose="020B0604030504040204" pitchFamily="34" charset="0"/>
              </a:rPr>
              <a:t>Ещё одна причина, по которой Телеграмм считается наиболее безопасным мессенджером - его исходники открыты. Но в них отсутствует код сервера, поэтому вряд ли этот момент действительно заслуживает внимания.</a:t>
            </a:r>
            <a:br>
              <a:rPr lang="ru-RU" sz="1200" dirty="0"/>
            </a:br>
            <a:br>
              <a:rPr lang="ru-RU" sz="1200" dirty="0"/>
            </a:br>
            <a:r>
              <a:rPr lang="ru-RU" sz="1200" b="0" i="0" dirty="0">
                <a:effectLst/>
                <a:latin typeface="Tahoma" panose="020B0604030504040204" pitchFamily="34" charset="0"/>
              </a:rPr>
              <a:t>Для атаки на этот мессенджер можно использовать множество способов. Иногда для получения доступа к чужому логину и паролю нужно лишь заменить часть информации в исходном коде.</a:t>
            </a:r>
            <a:endParaRPr lang="ru-RU" sz="1200" dirty="0"/>
          </a:p>
        </p:txBody>
      </p:sp>
      <p:sp>
        <p:nvSpPr>
          <p:cNvPr id="6" name="Прямоугольник 5"/>
          <p:cNvSpPr/>
          <p:nvPr/>
        </p:nvSpPr>
        <p:spPr>
          <a:xfrm>
            <a:off x="293615" y="5805988"/>
            <a:ext cx="10928058" cy="646331"/>
          </a:xfrm>
          <a:prstGeom prst="rect">
            <a:avLst/>
          </a:prstGeom>
        </p:spPr>
        <p:txBody>
          <a:bodyPr wrap="square">
            <a:spAutoFit/>
          </a:bodyPr>
          <a:lstStyle/>
          <a:p>
            <a:r>
              <a:rPr lang="ru-RU" b="1" i="0" dirty="0">
                <a:effectLst/>
                <a:latin typeface="Arial" panose="020B0604020202020204" pitchFamily="34" charset="0"/>
              </a:rPr>
              <a:t>Анализатор трафика</a:t>
            </a:r>
            <a:r>
              <a:rPr lang="ru-RU" b="0" i="0" dirty="0">
                <a:effectLst/>
                <a:latin typeface="Arial" panose="020B0604020202020204" pitchFamily="34" charset="0"/>
              </a:rPr>
              <a:t>, или </a:t>
            </a:r>
            <a:r>
              <a:rPr lang="ru-RU" b="1" i="0" dirty="0" err="1">
                <a:effectLst/>
                <a:latin typeface="Arial" panose="020B0604020202020204" pitchFamily="34" charset="0"/>
              </a:rPr>
              <a:t>сниффер</a:t>
            </a:r>
            <a:r>
              <a:rPr lang="ru-RU" b="0" i="0" dirty="0">
                <a:effectLst/>
                <a:latin typeface="Arial" panose="020B0604020202020204" pitchFamily="34" charset="0"/>
              </a:rPr>
              <a:t> (от </a:t>
            </a:r>
            <a:r>
              <a:rPr lang="ru-RU" b="0" i="0" u="none" strike="noStrike" dirty="0">
                <a:effectLst/>
                <a:latin typeface="Arial" panose="020B0604020202020204" pitchFamily="34" charset="0"/>
                <a:hlinkClick r:id="rId2" tooltip="Английский язык"/>
              </a:rPr>
              <a:t>англ.</a:t>
            </a:r>
            <a:r>
              <a:rPr lang="ru-RU" b="0" i="0" dirty="0">
                <a:effectLst/>
                <a:latin typeface="Arial" panose="020B0604020202020204" pitchFamily="34" charset="0"/>
              </a:rPr>
              <a:t> </a:t>
            </a:r>
            <a:r>
              <a:rPr lang="ru-RU" b="0" i="1" dirty="0" err="1">
                <a:effectLst/>
                <a:latin typeface="Arial" panose="020B0604020202020204" pitchFamily="34" charset="0"/>
              </a:rPr>
              <a:t>to</a:t>
            </a:r>
            <a:r>
              <a:rPr lang="ru-RU" b="0" i="1" dirty="0">
                <a:effectLst/>
                <a:latin typeface="Arial" panose="020B0604020202020204" pitchFamily="34" charset="0"/>
              </a:rPr>
              <a:t> </a:t>
            </a:r>
            <a:r>
              <a:rPr lang="ru-RU" b="0" i="1" dirty="0" err="1">
                <a:effectLst/>
                <a:latin typeface="Arial" panose="020B0604020202020204" pitchFamily="34" charset="0"/>
              </a:rPr>
              <a:t>sniff</a:t>
            </a:r>
            <a:r>
              <a:rPr lang="ru-RU" b="0" i="1" dirty="0">
                <a:effectLst/>
                <a:latin typeface="Arial" panose="020B0604020202020204" pitchFamily="34" charset="0"/>
              </a:rPr>
              <a:t> — нюхать</a:t>
            </a:r>
            <a:r>
              <a:rPr lang="ru-RU" b="0" i="0" dirty="0">
                <a:effectLst/>
                <a:latin typeface="Arial" panose="020B0604020202020204" pitchFamily="34" charset="0"/>
              </a:rPr>
              <a:t>) — программа или устройство для перехвата и анализа сетевого трафика (своего и/или чужого).</a:t>
            </a:r>
            <a:endParaRPr lang="ru-RU" dirty="0"/>
          </a:p>
        </p:txBody>
      </p:sp>
    </p:spTree>
    <p:extLst>
      <p:ext uri="{BB962C8B-B14F-4D97-AF65-F5344CB8AC3E}">
        <p14:creationId xmlns:p14="http://schemas.microsoft.com/office/powerpoint/2010/main" val="453881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89DF50-BC63-43D4-88BD-9F01E093C8F6}"/>
              </a:ext>
            </a:extLst>
          </p:cNvPr>
          <p:cNvSpPr>
            <a:spLocks noGrp="1"/>
          </p:cNvSpPr>
          <p:nvPr>
            <p:ph type="ctrTitle"/>
          </p:nvPr>
        </p:nvSpPr>
        <p:spPr/>
        <p:txBody>
          <a:bodyPr>
            <a:normAutofit/>
          </a:bodyPr>
          <a:lstStyle/>
          <a:p>
            <a:r>
              <a:rPr lang="ru-RU" dirty="0"/>
              <a:t>Перехват токенов</a:t>
            </a:r>
            <a:br>
              <a:rPr lang="ru-RU" dirty="0"/>
            </a:br>
            <a:endParaRPr lang="ru-RU" dirty="0"/>
          </a:p>
        </p:txBody>
      </p:sp>
      <p:sp>
        <p:nvSpPr>
          <p:cNvPr id="3" name="Подзаголовок 2">
            <a:extLst>
              <a:ext uri="{FF2B5EF4-FFF2-40B4-BE49-F238E27FC236}">
                <a16:creationId xmlns:a16="http://schemas.microsoft.com/office/drawing/2014/main" id="{1B03590B-F0EC-4852-97EA-B58D388F00A8}"/>
              </a:ext>
            </a:extLst>
          </p:cNvPr>
          <p:cNvSpPr>
            <a:spLocks noGrp="1"/>
          </p:cNvSpPr>
          <p:nvPr>
            <p:ph type="subTitle" idx="1"/>
          </p:nvPr>
        </p:nvSpPr>
        <p:spPr>
          <a:xfrm>
            <a:off x="1524000" y="3027272"/>
            <a:ext cx="9144000" cy="1655762"/>
          </a:xfrm>
        </p:spPr>
        <p:txBody>
          <a:bodyPr>
            <a:normAutofit/>
          </a:bodyPr>
          <a:lstStyle/>
          <a:p>
            <a:r>
              <a:rPr lang="ru-RU" dirty="0" err="1"/>
              <a:t>access_token</a:t>
            </a:r>
            <a:r>
              <a:rPr lang="ru-RU" dirty="0"/>
              <a:t> - специальный "ключ" аккаунта </a:t>
            </a:r>
            <a:r>
              <a:rPr lang="ru-RU" dirty="0" err="1"/>
              <a:t>ВКонтакте</a:t>
            </a:r>
            <a:r>
              <a:rPr lang="ru-RU" dirty="0"/>
              <a:t>, который используется приложениями для взаимодействия с пользователем.</a:t>
            </a:r>
          </a:p>
        </p:txBody>
      </p:sp>
    </p:spTree>
    <p:extLst>
      <p:ext uri="{BB962C8B-B14F-4D97-AF65-F5344CB8AC3E}">
        <p14:creationId xmlns:p14="http://schemas.microsoft.com/office/powerpoint/2010/main" val="41799036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E52780-C08C-4DC9-ADAA-4A097EB27F6C}"/>
              </a:ext>
            </a:extLst>
          </p:cNvPr>
          <p:cNvSpPr>
            <a:spLocks noGrp="1"/>
          </p:cNvSpPr>
          <p:nvPr>
            <p:ph type="title"/>
          </p:nvPr>
        </p:nvSpPr>
        <p:spPr>
          <a:xfrm>
            <a:off x="838200" y="437197"/>
            <a:ext cx="10515600" cy="993411"/>
          </a:xfrm>
        </p:spPr>
        <p:txBody>
          <a:bodyPr>
            <a:normAutofit fontScale="90000"/>
          </a:bodyPr>
          <a:lstStyle/>
          <a:p>
            <a:r>
              <a:rPr lang="ru-RU" dirty="0"/>
              <a:t>Ключи и токены вместо логинов и паролей</a:t>
            </a:r>
            <a:br>
              <a:rPr lang="ru-RU" dirty="0"/>
            </a:br>
            <a:endParaRPr lang="ru-RU" dirty="0"/>
          </a:p>
        </p:txBody>
      </p:sp>
      <p:sp>
        <p:nvSpPr>
          <p:cNvPr id="3" name="Объект 2">
            <a:extLst>
              <a:ext uri="{FF2B5EF4-FFF2-40B4-BE49-F238E27FC236}">
                <a16:creationId xmlns:a16="http://schemas.microsoft.com/office/drawing/2014/main" id="{A401867B-9E5E-40D3-9136-AD0D4B92796A}"/>
              </a:ext>
            </a:extLst>
          </p:cNvPr>
          <p:cNvSpPr>
            <a:spLocks noGrp="1"/>
          </p:cNvSpPr>
          <p:nvPr>
            <p:ph idx="1"/>
          </p:nvPr>
        </p:nvSpPr>
        <p:spPr>
          <a:xfrm>
            <a:off x="838200" y="1149531"/>
            <a:ext cx="10515600" cy="5271272"/>
          </a:xfrm>
        </p:spPr>
        <p:txBody>
          <a:bodyPr>
            <a:normAutofit/>
          </a:bodyPr>
          <a:lstStyle/>
          <a:p>
            <a:r>
              <a:rPr lang="ru-RU" sz="1600" dirty="0"/>
              <a:t>Для каждого домена, включая дочерние, браузер клиента генерирует случайным образом уникальный 256-битный ключ K. </a:t>
            </a:r>
            <a:r>
              <a:rPr lang="ru-RU" sz="1600" b="1" dirty="0"/>
              <a:t>Этот ключ никогда не передается.</a:t>
            </a:r>
            <a:r>
              <a:rPr lang="ru-RU" sz="1600" dirty="0"/>
              <a:t> Остается постоянным в пределах сессии пользователя. При каждой новой сессии создается новый ключ.</a:t>
            </a:r>
          </a:p>
          <a:p>
            <a:r>
              <a:rPr lang="ru-RU" sz="1600" dirty="0"/>
              <a:t>На основе ключа K браузер по специальному алгоритму генерирует 256-битный</a:t>
            </a:r>
            <a:r>
              <a:rPr lang="ru-RU" sz="1600" baseline="30000" dirty="0"/>
              <a:t>*</a:t>
            </a:r>
            <a:r>
              <a:rPr lang="ru-RU" sz="1600" dirty="0"/>
              <a:t> токен T для идентификации пользователя конкретным доменом. Идентификационный токен T пользователя (далее просто – токен) служит заменой сессионных </a:t>
            </a:r>
            <a:r>
              <a:rPr lang="ru-RU" sz="1600" dirty="0" err="1"/>
              <a:t>cookie</a:t>
            </a:r>
            <a:r>
              <a:rPr lang="ru-RU" sz="1600" dirty="0"/>
              <a:t>, подобных PHPSESSIONID и JSESSIONID.</a:t>
            </a:r>
          </a:p>
          <a:p>
            <a:r>
              <a:rPr lang="ru-RU" sz="1600" dirty="0"/>
              <a:t>Ключ K может быть «</a:t>
            </a:r>
            <a:r>
              <a:rPr lang="ru-RU" sz="1600" b="1" dirty="0"/>
              <a:t>зафиксирован</a:t>
            </a:r>
            <a:r>
              <a:rPr lang="ru-RU" sz="1600" dirty="0"/>
              <a:t>» пользователем. Фиксация ключа позволит пользователю оставаться авторизованным на сайте не ограниченно долго в разных сессиях браузера и возвращать ранее имевшуюся авторизацию. Это </a:t>
            </a:r>
            <a:r>
              <a:rPr lang="ru-RU" sz="1600" b="1" dirty="0"/>
              <a:t>аналог функции «запомнить меня»</a:t>
            </a:r>
            <a:r>
              <a:rPr lang="ru-RU" sz="1600" dirty="0"/>
              <a:t>.</a:t>
            </a:r>
          </a:p>
          <a:p>
            <a:r>
              <a:rPr lang="ru-RU" sz="1600" dirty="0"/>
              <a:t>При отмене фиксации, браузер «забудет» этот ключ и снова начнет формировать случайный ключ для данного домена при каждой новой сессии (начиная с текущей), что </a:t>
            </a:r>
            <a:r>
              <a:rPr lang="ru-RU" sz="1600" b="1" dirty="0"/>
              <a:t>является аналогом «выхода»</a:t>
            </a:r>
            <a:r>
              <a:rPr lang="ru-RU" sz="1600" dirty="0"/>
              <a:t> пользователя из сайта. Выход мгновенный, не требующий перезагрузки страницы.</a:t>
            </a:r>
          </a:p>
          <a:p>
            <a:r>
              <a:rPr lang="ru-RU" sz="1600" dirty="0"/>
              <a:t>Пользователь может создать для домена постоянный ключ. Постоянный ключ, как и зафиксированный, позволит пользователю возвращать ранее имевшуюся авторизацию. Фактически этот </a:t>
            </a:r>
            <a:r>
              <a:rPr lang="ru-RU" sz="1600" b="1" dirty="0"/>
              <a:t>ключ становится заменой связи «логин-пароль».</a:t>
            </a:r>
          </a:p>
          <a:p>
            <a:r>
              <a:rPr lang="ru-RU" sz="1600" dirty="0"/>
              <a:t>Пользователь получает возможность управлять моментами, когда браузер для домена будет использовать постоянный ключ, а когда – случайный. Это </a:t>
            </a:r>
            <a:r>
              <a:rPr lang="ru-RU" sz="1600" b="1" dirty="0"/>
              <a:t>аналог функции «логин / логаут»</a:t>
            </a:r>
            <a:r>
              <a:rPr lang="ru-RU" sz="1600" dirty="0"/>
              <a:t>. Концепция представлена на скриншотах ниже.</a:t>
            </a:r>
          </a:p>
        </p:txBody>
      </p:sp>
    </p:spTree>
    <p:extLst>
      <p:ext uri="{BB962C8B-B14F-4D97-AF65-F5344CB8AC3E}">
        <p14:creationId xmlns:p14="http://schemas.microsoft.com/office/powerpoint/2010/main" val="2299404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A3176B-7C4D-4A45-BB2E-C61EDAE1FBFF}"/>
              </a:ext>
            </a:extLst>
          </p:cNvPr>
          <p:cNvSpPr>
            <a:spLocks noGrp="1"/>
          </p:cNvSpPr>
          <p:nvPr>
            <p:ph type="title"/>
          </p:nvPr>
        </p:nvSpPr>
        <p:spPr>
          <a:xfrm>
            <a:off x="838200" y="491068"/>
            <a:ext cx="10515600" cy="793570"/>
          </a:xfrm>
        </p:spPr>
        <p:txBody>
          <a:bodyPr>
            <a:normAutofit fontScale="90000"/>
          </a:bodyPr>
          <a:lstStyle/>
          <a:p>
            <a:r>
              <a:rPr lang="ru-RU" dirty="0"/>
              <a:t>Структура токена</a:t>
            </a:r>
            <a:br>
              <a:rPr lang="ru-RU" dirty="0"/>
            </a:br>
            <a:endParaRPr lang="ru-RU" dirty="0"/>
          </a:p>
        </p:txBody>
      </p:sp>
      <p:sp>
        <p:nvSpPr>
          <p:cNvPr id="3" name="Объект 2">
            <a:extLst>
              <a:ext uri="{FF2B5EF4-FFF2-40B4-BE49-F238E27FC236}">
                <a16:creationId xmlns:a16="http://schemas.microsoft.com/office/drawing/2014/main" id="{8AE401CB-E17A-4E6D-940C-4ABC65A77959}"/>
              </a:ext>
            </a:extLst>
          </p:cNvPr>
          <p:cNvSpPr>
            <a:spLocks noGrp="1"/>
          </p:cNvSpPr>
          <p:nvPr>
            <p:ph idx="1"/>
          </p:nvPr>
        </p:nvSpPr>
        <p:spPr>
          <a:xfrm>
            <a:off x="838200" y="1445623"/>
            <a:ext cx="10515600" cy="4351338"/>
          </a:xfrm>
        </p:spPr>
        <p:txBody>
          <a:bodyPr/>
          <a:lstStyle/>
          <a:p>
            <a:r>
              <a:rPr lang="ru-RU" sz="2000" dirty="0"/>
              <a:t>Токен представляет собой 256-битную структуру, представляемую в виде шестнадцатеричной строки:</a:t>
            </a:r>
          </a:p>
          <a:p>
            <a:endParaRPr lang="ru-RU" dirty="0"/>
          </a:p>
          <a:p>
            <a:endParaRPr lang="ru-RU" dirty="0"/>
          </a:p>
          <a:p>
            <a:endParaRPr lang="ru-RU" sz="2000" dirty="0"/>
          </a:p>
          <a:p>
            <a:r>
              <a:rPr lang="ru-RU" sz="2000" dirty="0"/>
              <a:t>Идентификационная часть токена (старшие 128 бит) аналогична логину. По этой последовательности бит сервер может однозначно идентифицировать пользователя.</a:t>
            </a:r>
          </a:p>
          <a:p>
            <a:r>
              <a:rPr lang="ru-RU" sz="2000" dirty="0" err="1"/>
              <a:t>Аутентификационная</a:t>
            </a:r>
            <a:r>
              <a:rPr lang="ru-RU" sz="2000" dirty="0"/>
              <a:t> часть токена (младшие 128 бит) аналогична паролю. Эта последовательность бит помогает серверу </a:t>
            </a:r>
            <a:r>
              <a:rPr lang="ru-RU" sz="2000" dirty="0" err="1"/>
              <a:t>валидировать</a:t>
            </a:r>
            <a:r>
              <a:rPr lang="ru-RU" sz="2000" dirty="0"/>
              <a:t> токен.</a:t>
            </a:r>
          </a:p>
        </p:txBody>
      </p:sp>
      <p:graphicFrame>
        <p:nvGraphicFramePr>
          <p:cNvPr id="4" name="Таблица 3">
            <a:extLst>
              <a:ext uri="{FF2B5EF4-FFF2-40B4-BE49-F238E27FC236}">
                <a16:creationId xmlns:a16="http://schemas.microsoft.com/office/drawing/2014/main" id="{1ECFE5E1-308C-4816-BE6D-71F1F857437A}"/>
              </a:ext>
            </a:extLst>
          </p:cNvPr>
          <p:cNvGraphicFramePr>
            <a:graphicFrameLocks noGrp="1"/>
          </p:cNvGraphicFramePr>
          <p:nvPr>
            <p:extLst/>
          </p:nvPr>
        </p:nvGraphicFramePr>
        <p:xfrm>
          <a:off x="2072640" y="2282983"/>
          <a:ext cx="7863840" cy="793570"/>
        </p:xfrm>
        <a:graphic>
          <a:graphicData uri="http://schemas.openxmlformats.org/drawingml/2006/table">
            <a:tbl>
              <a:tblPr/>
              <a:tblGrid>
                <a:gridCol w="3931920">
                  <a:extLst>
                    <a:ext uri="{9D8B030D-6E8A-4147-A177-3AD203B41FA5}">
                      <a16:colId xmlns:a16="http://schemas.microsoft.com/office/drawing/2014/main" val="2358426237"/>
                    </a:ext>
                  </a:extLst>
                </a:gridCol>
                <a:gridCol w="3931920">
                  <a:extLst>
                    <a:ext uri="{9D8B030D-6E8A-4147-A177-3AD203B41FA5}">
                      <a16:colId xmlns:a16="http://schemas.microsoft.com/office/drawing/2014/main" val="298984369"/>
                    </a:ext>
                  </a:extLst>
                </a:gridCol>
              </a:tblGrid>
              <a:tr h="0">
                <a:tc>
                  <a:txBody>
                    <a:bodyPr/>
                    <a:lstStyle/>
                    <a:p>
                      <a:pPr fontAlgn="t"/>
                      <a:r>
                        <a:rPr lang="en-US" dirty="0">
                          <a:effectLst/>
                        </a:rPr>
                        <a:t>84bc3da1b3e33a18e8d5e1bdd7a18d7a</a:t>
                      </a:r>
                    </a:p>
                  </a:txBody>
                  <a:tcPr marL="97971" marR="97971" marT="48986" marB="73479">
                    <a:lnL w="8164" cap="flat" cmpd="sng" algn="ctr">
                      <a:solidFill>
                        <a:srgbClr val="D5DDDF"/>
                      </a:solidFill>
                      <a:prstDash val="solid"/>
                      <a:round/>
                      <a:headEnd type="none" w="med" len="med"/>
                      <a:tailEnd type="none" w="med" len="med"/>
                    </a:lnL>
                    <a:lnR w="8164" cap="flat" cmpd="sng" algn="ctr">
                      <a:solidFill>
                        <a:srgbClr val="D5DDDF"/>
                      </a:solidFill>
                      <a:prstDash val="solid"/>
                      <a:round/>
                      <a:headEnd type="none" w="med" len="med"/>
                      <a:tailEnd type="none" w="med" len="med"/>
                    </a:lnR>
                    <a:lnT w="8164" cap="flat" cmpd="sng" algn="ctr">
                      <a:solidFill>
                        <a:srgbClr val="D5DDDF"/>
                      </a:solidFill>
                      <a:prstDash val="solid"/>
                      <a:round/>
                      <a:headEnd type="none" w="med" len="med"/>
                      <a:tailEnd type="none" w="med" len="med"/>
                    </a:lnT>
                    <a:lnB w="8164" cap="flat" cmpd="sng" algn="ctr">
                      <a:solidFill>
                        <a:srgbClr val="D5DDDF"/>
                      </a:solidFill>
                      <a:prstDash val="solid"/>
                      <a:round/>
                      <a:headEnd type="none" w="med" len="med"/>
                      <a:tailEnd type="none" w="med" len="med"/>
                    </a:lnB>
                    <a:solidFill>
                      <a:srgbClr val="FFFFFF"/>
                    </a:solidFill>
                  </a:tcPr>
                </a:tc>
                <a:tc>
                  <a:txBody>
                    <a:bodyPr/>
                    <a:lstStyle/>
                    <a:p>
                      <a:pPr fontAlgn="t"/>
                      <a:r>
                        <a:rPr lang="en-US" dirty="0">
                          <a:effectLst/>
                        </a:rPr>
                        <a:t>166d77ac1b46a1ec38aa35ab7e628ab5</a:t>
                      </a:r>
                    </a:p>
                  </a:txBody>
                  <a:tcPr marL="97971" marR="97971" marT="48986" marB="73479">
                    <a:lnL w="8164" cap="flat" cmpd="sng" algn="ctr">
                      <a:solidFill>
                        <a:srgbClr val="D5DDDF"/>
                      </a:solidFill>
                      <a:prstDash val="solid"/>
                      <a:round/>
                      <a:headEnd type="none" w="med" len="med"/>
                      <a:tailEnd type="none" w="med" len="med"/>
                    </a:lnL>
                    <a:lnR w="8164" cap="flat" cmpd="sng" algn="ctr">
                      <a:solidFill>
                        <a:srgbClr val="D5DDDF"/>
                      </a:solidFill>
                      <a:prstDash val="solid"/>
                      <a:round/>
                      <a:headEnd type="none" w="med" len="med"/>
                      <a:tailEnd type="none" w="med" len="med"/>
                    </a:lnR>
                    <a:lnT w="8164" cap="flat" cmpd="sng" algn="ctr">
                      <a:solidFill>
                        <a:srgbClr val="D5DDDF"/>
                      </a:solidFill>
                      <a:prstDash val="solid"/>
                      <a:round/>
                      <a:headEnd type="none" w="med" len="med"/>
                      <a:tailEnd type="none" w="med" len="med"/>
                    </a:lnT>
                    <a:lnB w="8164" cap="flat" cmpd="sng" algn="ctr">
                      <a:solidFill>
                        <a:srgbClr val="D5DDDF"/>
                      </a:solidFill>
                      <a:prstDash val="solid"/>
                      <a:round/>
                      <a:headEnd type="none" w="med" len="med"/>
                      <a:tailEnd type="none" w="med" len="med"/>
                    </a:lnB>
                    <a:solidFill>
                      <a:srgbClr val="FFFFFF"/>
                    </a:solidFill>
                  </a:tcPr>
                </a:tc>
                <a:extLst>
                  <a:ext uri="{0D108BD9-81ED-4DB2-BD59-A6C34878D82A}">
                    <a16:rowId xmlns:a16="http://schemas.microsoft.com/office/drawing/2014/main" val="2729011440"/>
                  </a:ext>
                </a:extLst>
              </a:tr>
              <a:tr h="0">
                <a:tc>
                  <a:txBody>
                    <a:bodyPr/>
                    <a:lstStyle/>
                    <a:p>
                      <a:pPr fontAlgn="t"/>
                      <a:r>
                        <a:rPr lang="ru-RU">
                          <a:effectLst/>
                        </a:rPr>
                        <a:t>идентификационная часть</a:t>
                      </a:r>
                    </a:p>
                  </a:txBody>
                  <a:tcPr marL="97971" marR="97971" marT="48986" marB="73479">
                    <a:lnL w="8164" cap="flat" cmpd="sng" algn="ctr">
                      <a:solidFill>
                        <a:srgbClr val="D5DDDF"/>
                      </a:solidFill>
                      <a:prstDash val="solid"/>
                      <a:round/>
                      <a:headEnd type="none" w="med" len="med"/>
                      <a:tailEnd type="none" w="med" len="med"/>
                    </a:lnL>
                    <a:lnR w="8164" cap="flat" cmpd="sng" algn="ctr">
                      <a:solidFill>
                        <a:srgbClr val="D5DDDF"/>
                      </a:solidFill>
                      <a:prstDash val="solid"/>
                      <a:round/>
                      <a:headEnd type="none" w="med" len="med"/>
                      <a:tailEnd type="none" w="med" len="med"/>
                    </a:lnR>
                    <a:lnT w="8164" cap="flat" cmpd="sng" algn="ctr">
                      <a:solidFill>
                        <a:srgbClr val="D5DDDF"/>
                      </a:solidFill>
                      <a:prstDash val="solid"/>
                      <a:round/>
                      <a:headEnd type="none" w="med" len="med"/>
                      <a:tailEnd type="none" w="med" len="med"/>
                    </a:lnT>
                    <a:lnB w="8164" cap="flat" cmpd="sng" algn="ctr">
                      <a:solidFill>
                        <a:srgbClr val="D5DDDF"/>
                      </a:solidFill>
                      <a:prstDash val="solid"/>
                      <a:round/>
                      <a:headEnd type="none" w="med" len="med"/>
                      <a:tailEnd type="none" w="med" len="med"/>
                    </a:lnB>
                    <a:solidFill>
                      <a:srgbClr val="FFFFFF"/>
                    </a:solidFill>
                  </a:tcPr>
                </a:tc>
                <a:tc>
                  <a:txBody>
                    <a:bodyPr/>
                    <a:lstStyle/>
                    <a:p>
                      <a:pPr fontAlgn="t"/>
                      <a:r>
                        <a:rPr lang="ru-RU" dirty="0" err="1">
                          <a:effectLst/>
                        </a:rPr>
                        <a:t>аутентификационная</a:t>
                      </a:r>
                      <a:r>
                        <a:rPr lang="ru-RU" dirty="0">
                          <a:effectLst/>
                        </a:rPr>
                        <a:t> часть</a:t>
                      </a:r>
                    </a:p>
                  </a:txBody>
                  <a:tcPr marL="97971" marR="97971" marT="48986" marB="73479">
                    <a:lnL w="8164" cap="flat" cmpd="sng" algn="ctr">
                      <a:solidFill>
                        <a:srgbClr val="D5DDDF"/>
                      </a:solidFill>
                      <a:prstDash val="solid"/>
                      <a:round/>
                      <a:headEnd type="none" w="med" len="med"/>
                      <a:tailEnd type="none" w="med" len="med"/>
                    </a:lnL>
                    <a:lnR w="8164" cap="flat" cmpd="sng" algn="ctr">
                      <a:solidFill>
                        <a:srgbClr val="D5DDDF"/>
                      </a:solidFill>
                      <a:prstDash val="solid"/>
                      <a:round/>
                      <a:headEnd type="none" w="med" len="med"/>
                      <a:tailEnd type="none" w="med" len="med"/>
                    </a:lnR>
                    <a:lnT w="8164" cap="flat" cmpd="sng" algn="ctr">
                      <a:solidFill>
                        <a:srgbClr val="D5DDDF"/>
                      </a:solidFill>
                      <a:prstDash val="solid"/>
                      <a:round/>
                      <a:headEnd type="none" w="med" len="med"/>
                      <a:tailEnd type="none" w="med" len="med"/>
                    </a:lnT>
                    <a:lnB w="8164" cap="flat" cmpd="sng" algn="ctr">
                      <a:solidFill>
                        <a:srgbClr val="D5DDDF"/>
                      </a:solidFill>
                      <a:prstDash val="solid"/>
                      <a:round/>
                      <a:headEnd type="none" w="med" len="med"/>
                      <a:tailEnd type="none" w="med" len="med"/>
                    </a:lnB>
                    <a:solidFill>
                      <a:srgbClr val="FFFFFF"/>
                    </a:solidFill>
                  </a:tcPr>
                </a:tc>
                <a:extLst>
                  <a:ext uri="{0D108BD9-81ED-4DB2-BD59-A6C34878D82A}">
                    <a16:rowId xmlns:a16="http://schemas.microsoft.com/office/drawing/2014/main" val="574509299"/>
                  </a:ext>
                </a:extLst>
              </a:tr>
            </a:tbl>
          </a:graphicData>
        </a:graphic>
      </p:graphicFrame>
    </p:spTree>
    <p:extLst>
      <p:ext uri="{BB962C8B-B14F-4D97-AF65-F5344CB8AC3E}">
        <p14:creationId xmlns:p14="http://schemas.microsoft.com/office/powerpoint/2010/main" val="27749867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B3EE1-6027-482E-8F42-926614B7073D}"/>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CFD01909-439E-476B-80CD-B2DC8D10A27B}"/>
              </a:ext>
            </a:extLst>
          </p:cNvPr>
          <p:cNvSpPr>
            <a:spLocks noGrp="1"/>
          </p:cNvSpPr>
          <p:nvPr>
            <p:ph idx="1"/>
          </p:nvPr>
        </p:nvSpPr>
        <p:spPr/>
        <p:txBody>
          <a:bodyPr/>
          <a:lstStyle/>
          <a:p>
            <a:r>
              <a:rPr lang="ru-RU" dirty="0"/>
              <a:t>Наверное, вы знаете что можно зайти в аккаунт, не зная пароля. Это можно сделать через токен авторизации и получить полный доступ к профилю. </a:t>
            </a:r>
          </a:p>
          <a:p>
            <a:r>
              <a:rPr lang="ru-RU" dirty="0"/>
              <a:t>С помощью токена злоумышленник может незаметно получить доступ к странице, но для этого потребуются навыки социальной инженерии. При этом двойная авторизация никак не защитит пользователя.</a:t>
            </a:r>
          </a:p>
        </p:txBody>
      </p:sp>
    </p:spTree>
    <p:extLst>
      <p:ext uri="{BB962C8B-B14F-4D97-AF65-F5344CB8AC3E}">
        <p14:creationId xmlns:p14="http://schemas.microsoft.com/office/powerpoint/2010/main" val="12655148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09AF45-9D01-4793-BCA0-D94613245EC7}"/>
              </a:ext>
            </a:extLst>
          </p:cNvPr>
          <p:cNvSpPr>
            <a:spLocks noGrp="1"/>
          </p:cNvSpPr>
          <p:nvPr>
            <p:ph type="title"/>
          </p:nvPr>
        </p:nvSpPr>
        <p:spPr>
          <a:xfrm>
            <a:off x="838200" y="129994"/>
            <a:ext cx="10515600" cy="1325563"/>
          </a:xfrm>
        </p:spPr>
        <p:txBody>
          <a:bodyPr/>
          <a:lstStyle/>
          <a:p>
            <a:r>
              <a:rPr lang="ru-RU" b="1" dirty="0"/>
              <a:t>Как работает «взлом»:</a:t>
            </a:r>
            <a:endParaRPr lang="ru-RU" dirty="0"/>
          </a:p>
        </p:txBody>
      </p:sp>
      <p:sp>
        <p:nvSpPr>
          <p:cNvPr id="3" name="Объект 2">
            <a:extLst>
              <a:ext uri="{FF2B5EF4-FFF2-40B4-BE49-F238E27FC236}">
                <a16:creationId xmlns:a16="http://schemas.microsoft.com/office/drawing/2014/main" id="{19A767C4-2685-4DC2-AB06-5674A5362B86}"/>
              </a:ext>
            </a:extLst>
          </p:cNvPr>
          <p:cNvSpPr>
            <a:spLocks noGrp="1"/>
          </p:cNvSpPr>
          <p:nvPr>
            <p:ph idx="1"/>
          </p:nvPr>
        </p:nvSpPr>
        <p:spPr>
          <a:xfrm>
            <a:off x="838200" y="1253331"/>
            <a:ext cx="10515600" cy="3492840"/>
          </a:xfrm>
        </p:spPr>
        <p:txBody>
          <a:bodyPr/>
          <a:lstStyle/>
          <a:p>
            <a:r>
              <a:rPr lang="ru-RU" dirty="0"/>
              <a:t>1. Пользователю пишет человек с просьбой оценить его сайт и перейти по ссылке;</a:t>
            </a:r>
          </a:p>
          <a:p>
            <a:r>
              <a:rPr lang="ru-RU" dirty="0"/>
              <a:t>2. Когда он нажимает «разрешить», то открывается окно с текстом — скорее всего никто не поймёт, что произошло;</a:t>
            </a:r>
          </a:p>
          <a:p>
            <a:r>
              <a:rPr lang="ru-RU" dirty="0"/>
              <a:t>3. Тогда злоумышленник попросит ссылку из адресной строки;</a:t>
            </a:r>
          </a:p>
          <a:p>
            <a:r>
              <a:rPr lang="ru-RU" dirty="0"/>
              <a:t>4. Если её прислать, то взломщик получит доступ к личным сообщениям — и это нигде не отобразится.</a:t>
            </a:r>
          </a:p>
          <a:p>
            <a:pPr marL="0" indent="0">
              <a:buNone/>
            </a:pPr>
            <a:endParaRPr lang="ru-RU" dirty="0"/>
          </a:p>
        </p:txBody>
      </p:sp>
    </p:spTree>
    <p:extLst>
      <p:ext uri="{BB962C8B-B14F-4D97-AF65-F5344CB8AC3E}">
        <p14:creationId xmlns:p14="http://schemas.microsoft.com/office/powerpoint/2010/main" val="3725946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65E435BB-8847-41DD-AC75-C27D78DDF2C9}"/>
              </a:ext>
            </a:extLst>
          </p:cNvPr>
          <p:cNvSpPr>
            <a:spLocks noGrp="1"/>
          </p:cNvSpPr>
          <p:nvPr>
            <p:ph idx="1"/>
          </p:nvPr>
        </p:nvSpPr>
        <p:spPr>
          <a:xfrm>
            <a:off x="838200" y="345168"/>
            <a:ext cx="10515600" cy="3869781"/>
          </a:xfrm>
        </p:spPr>
        <p:txBody>
          <a:bodyPr/>
          <a:lstStyle/>
          <a:p>
            <a:r>
              <a:rPr lang="ru-RU" dirty="0"/>
              <a:t>Предлогов может быть очень много, в некоторых случаях даже не нужна ответная ссылка — злоумышленники сами её получат с помощью скрипта. Если вас неожиданно просят о переходе по какой-то ссылке, просто не переходите.</a:t>
            </a:r>
          </a:p>
          <a:p>
            <a:r>
              <a:rPr lang="ru-RU" dirty="0"/>
              <a:t>Для «взлома» используют возможности API «</a:t>
            </a:r>
            <a:r>
              <a:rPr lang="ru-RU" dirty="0" err="1"/>
              <a:t>ВКонтакте</a:t>
            </a:r>
            <a:r>
              <a:rPr lang="ru-RU" dirty="0"/>
              <a:t>» — можно получить данные токена безопасности из </a:t>
            </a:r>
            <a:r>
              <a:rPr lang="ru-RU" dirty="0" err="1"/>
              <a:t>cookies</a:t>
            </a:r>
            <a:r>
              <a:rPr lang="ru-RU" dirty="0"/>
              <a:t> через отдельный сервис. Ссылку оттуда достаточно отправить жертве, после чего нужно попросить переслать назад. По этим данным можно совершить подмену </a:t>
            </a:r>
            <a:r>
              <a:rPr lang="ru-RU" dirty="0" err="1"/>
              <a:t>cookies</a:t>
            </a:r>
            <a:r>
              <a:rPr lang="ru-RU" dirty="0"/>
              <a:t>.</a:t>
            </a:r>
          </a:p>
        </p:txBody>
      </p:sp>
    </p:spTree>
    <p:extLst>
      <p:ext uri="{BB962C8B-B14F-4D97-AF65-F5344CB8AC3E}">
        <p14:creationId xmlns:p14="http://schemas.microsoft.com/office/powerpoint/2010/main" val="406839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2116DA-4756-4B25-A2B0-C835042F0036}"/>
              </a:ext>
            </a:extLst>
          </p:cNvPr>
          <p:cNvSpPr>
            <a:spLocks noGrp="1"/>
          </p:cNvSpPr>
          <p:nvPr>
            <p:ph type="title"/>
          </p:nvPr>
        </p:nvSpPr>
        <p:spPr>
          <a:xfrm>
            <a:off x="838200" y="29799"/>
            <a:ext cx="10515600" cy="1325563"/>
          </a:xfrm>
        </p:spPr>
        <p:txBody>
          <a:bodyPr/>
          <a:lstStyle/>
          <a:p>
            <a:r>
              <a:rPr lang="ru-RU" dirty="0"/>
              <a:t>Как получить доступ к ВК аккаунту</a:t>
            </a:r>
          </a:p>
        </p:txBody>
      </p:sp>
      <p:sp>
        <p:nvSpPr>
          <p:cNvPr id="3" name="Объект 2">
            <a:extLst>
              <a:ext uri="{FF2B5EF4-FFF2-40B4-BE49-F238E27FC236}">
                <a16:creationId xmlns:a16="http://schemas.microsoft.com/office/drawing/2014/main" id="{76056EDB-7CFC-4720-93FB-9017CF63A81D}"/>
              </a:ext>
            </a:extLst>
          </p:cNvPr>
          <p:cNvSpPr>
            <a:spLocks noGrp="1"/>
          </p:cNvSpPr>
          <p:nvPr>
            <p:ph idx="1"/>
          </p:nvPr>
        </p:nvSpPr>
        <p:spPr>
          <a:xfrm>
            <a:off x="838200" y="1102813"/>
            <a:ext cx="10515600" cy="4975769"/>
          </a:xfrm>
        </p:spPr>
        <p:txBody>
          <a:bodyPr>
            <a:normAutofit fontScale="85000" lnSpcReduction="20000"/>
          </a:bodyPr>
          <a:lstStyle/>
          <a:p>
            <a:r>
              <a:rPr lang="ru-RU" sz="2300" dirty="0"/>
              <a:t>Нам необходимо создать </a:t>
            </a:r>
            <a:r>
              <a:rPr lang="ru-RU" sz="2300" dirty="0" err="1"/>
              <a:t>Standalone</a:t>
            </a:r>
            <a:r>
              <a:rPr lang="ru-RU" sz="2300" dirty="0"/>
              <a:t>-приложение (желательно назвать его типа: Бесплатные голоса, подарки </a:t>
            </a:r>
            <a:r>
              <a:rPr lang="ru-RU" sz="2300" dirty="0" err="1"/>
              <a:t>ВКонтакте</a:t>
            </a:r>
            <a:r>
              <a:rPr lang="ru-RU" sz="2300" dirty="0"/>
              <a:t> и т.п), и перевести его в состояние "Приложение включено и видно всем«</a:t>
            </a:r>
          </a:p>
          <a:p>
            <a:r>
              <a:rPr lang="ru-RU" sz="2300" dirty="0"/>
              <a:t>Необходимо генерировать API запрос для получения </a:t>
            </a:r>
            <a:r>
              <a:rPr lang="ru-RU" sz="2300" dirty="0" err="1"/>
              <a:t>access_token’a</a:t>
            </a:r>
            <a:br>
              <a:rPr lang="ru-RU" sz="2300" dirty="0"/>
            </a:br>
            <a:r>
              <a:rPr lang="ru-RU" sz="2300" dirty="0"/>
              <a:t>	</a:t>
            </a:r>
          </a:p>
          <a:p>
            <a:r>
              <a:rPr lang="ru-RU" sz="2300" dirty="0" err="1"/>
              <a:t>client_id</a:t>
            </a:r>
            <a:r>
              <a:rPr lang="ru-RU" sz="2300" dirty="0"/>
              <a:t> - ID вашего созданного приложения (можно посмотреть в настройках приложений)</a:t>
            </a:r>
            <a:br>
              <a:rPr lang="ru-RU" sz="2300" dirty="0"/>
            </a:br>
            <a:r>
              <a:rPr lang="ru-RU" sz="2300" dirty="0" err="1"/>
              <a:t>scope</a:t>
            </a:r>
            <a:r>
              <a:rPr lang="ru-RU" sz="2300" dirty="0"/>
              <a:t> - параметры, к которым приложение будет запрашивать доступ (битовая маска настроек доступа приложения)</a:t>
            </a:r>
            <a:br>
              <a:rPr lang="ru-RU" sz="2300" dirty="0"/>
            </a:br>
            <a:r>
              <a:rPr lang="ru-RU" sz="2300" dirty="0"/>
              <a:t>Приложение будет запрашивать доступ практически ко всему (в т.ч личным сообщениям)</a:t>
            </a:r>
            <a:br>
              <a:rPr lang="ru-RU" sz="2300" dirty="0"/>
            </a:br>
            <a:r>
              <a:rPr lang="ru-RU" sz="2300" dirty="0"/>
              <a:t>Пользователь будет видеть, к чему приложение запрашивает доступ.</a:t>
            </a:r>
          </a:p>
          <a:p>
            <a:r>
              <a:rPr lang="ru-RU" sz="2300" dirty="0"/>
              <a:t>Если пользователь разрешит доступ приложению, ему откроется blank.html с текстом "Пожалуйста, не копируйте данные из адресной строки для сторонних сайтов. Таким образом Вы можете потерять доступ к Вашему аккаунту."</a:t>
            </a:r>
            <a:br>
              <a:rPr lang="ru-RU" sz="2300" dirty="0"/>
            </a:br>
            <a:r>
              <a:rPr lang="ru-RU" sz="2300" dirty="0"/>
              <a:t>В URL этого blank.html и будет лежать </a:t>
            </a:r>
            <a:r>
              <a:rPr lang="ru-RU" sz="2300" dirty="0" err="1"/>
              <a:t>access_token</a:t>
            </a:r>
            <a:r>
              <a:rPr lang="ru-RU" sz="2300" dirty="0"/>
              <a:t>, с помощью которого Вы сможете получить доступ к аккаунту.</a:t>
            </a:r>
            <a:br>
              <a:rPr lang="ru-RU" sz="2300" dirty="0"/>
            </a:br>
            <a:endParaRPr lang="ru-RU" sz="2300" dirty="0"/>
          </a:p>
          <a:p>
            <a:r>
              <a:rPr lang="ru-RU" sz="2300" dirty="0"/>
              <a:t>Но тут есть проблема в том, что токен Вам сам не придёт. Вам придется как-то убедить пользователя, чтобы он скопировал адресную строку и передал её Вам(или ввёл в специальную форму на Вашем сайте).</a:t>
            </a:r>
            <a:br>
              <a:rPr lang="ru-RU" sz="2300" dirty="0"/>
            </a:br>
            <a:endParaRPr lang="ru-RU" sz="1800" dirty="0"/>
          </a:p>
        </p:txBody>
      </p:sp>
    </p:spTree>
    <p:extLst>
      <p:ext uri="{BB962C8B-B14F-4D97-AF65-F5344CB8AC3E}">
        <p14:creationId xmlns:p14="http://schemas.microsoft.com/office/powerpoint/2010/main" val="1250692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90A79164-CC0D-48E6-A328-E8EB2F3E2667}" type="slidenum">
              <a:rPr lang="ru-RU" smtClean="0"/>
              <a:pPr/>
              <a:t>5</a:t>
            </a:fld>
            <a:endParaRPr lang="ru-RU" dirty="0"/>
          </a:p>
        </p:txBody>
      </p:sp>
      <p:pic>
        <p:nvPicPr>
          <p:cNvPr id="3074" name="Picture 2" descr="Картинки по запросу &quot;imessage&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675" y="186566"/>
            <a:ext cx="1238854" cy="12388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Картинки по запросу &quot;WeChat иконка&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1633" y="281457"/>
            <a:ext cx="1105494" cy="110549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595224" y="1595466"/>
            <a:ext cx="1798938" cy="1477328"/>
          </a:xfrm>
          <a:prstGeom prst="rect">
            <a:avLst/>
          </a:prstGeom>
          <a:noFill/>
        </p:spPr>
        <p:txBody>
          <a:bodyPr wrap="square" rtlCol="0">
            <a:spAutoFit/>
          </a:bodyPr>
          <a:lstStyle/>
          <a:p>
            <a:pPr algn="r"/>
            <a:r>
              <a:rPr lang="ru-RU" b="1" dirty="0"/>
              <a:t>Разработчик:</a:t>
            </a:r>
          </a:p>
          <a:p>
            <a:pPr algn="r"/>
            <a:r>
              <a:rPr lang="ru-RU" b="1" dirty="0"/>
              <a:t>Написан на:</a:t>
            </a:r>
          </a:p>
          <a:p>
            <a:pPr algn="r"/>
            <a:r>
              <a:rPr lang="ru-RU" b="1" dirty="0"/>
              <a:t>Первый релиз:</a:t>
            </a:r>
          </a:p>
          <a:p>
            <a:pPr algn="r"/>
            <a:endParaRPr lang="ru-RU" b="1" dirty="0"/>
          </a:p>
          <a:p>
            <a:pPr algn="r"/>
            <a:endParaRPr lang="ru-RU" b="1" dirty="0"/>
          </a:p>
        </p:txBody>
      </p:sp>
      <p:sp>
        <p:nvSpPr>
          <p:cNvPr id="27" name="TextBox 26"/>
          <p:cNvSpPr txBox="1"/>
          <p:nvPr/>
        </p:nvSpPr>
        <p:spPr>
          <a:xfrm>
            <a:off x="2300852" y="1610940"/>
            <a:ext cx="4837662" cy="1200329"/>
          </a:xfrm>
          <a:prstGeom prst="rect">
            <a:avLst/>
          </a:prstGeom>
          <a:noFill/>
        </p:spPr>
        <p:txBody>
          <a:bodyPr wrap="square" rtlCol="0">
            <a:spAutoFit/>
          </a:bodyPr>
          <a:lstStyle/>
          <a:p>
            <a:r>
              <a:rPr lang="en-US" dirty="0"/>
              <a:t>Apple</a:t>
            </a:r>
          </a:p>
          <a:p>
            <a:r>
              <a:rPr lang="en-US" dirty="0"/>
              <a:t>Swift,</a:t>
            </a:r>
            <a:r>
              <a:rPr lang="ru-RU" dirty="0"/>
              <a:t> </a:t>
            </a:r>
            <a:r>
              <a:rPr lang="en-US" dirty="0"/>
              <a:t>XMPP</a:t>
            </a:r>
            <a:endParaRPr lang="ru-RU" dirty="0"/>
          </a:p>
          <a:p>
            <a:r>
              <a:rPr lang="ru-RU" dirty="0"/>
              <a:t>октябрь 2011</a:t>
            </a:r>
          </a:p>
          <a:p>
            <a:endParaRPr lang="ru-RU" dirty="0"/>
          </a:p>
        </p:txBody>
      </p:sp>
      <p:sp>
        <p:nvSpPr>
          <p:cNvPr id="28" name="TextBox 27"/>
          <p:cNvSpPr txBox="1"/>
          <p:nvPr/>
        </p:nvSpPr>
        <p:spPr>
          <a:xfrm>
            <a:off x="1947458" y="728932"/>
            <a:ext cx="3064174" cy="707886"/>
          </a:xfrm>
          <a:prstGeom prst="rect">
            <a:avLst/>
          </a:prstGeom>
          <a:noFill/>
        </p:spPr>
        <p:txBody>
          <a:bodyPr wrap="square" rtlCol="0">
            <a:spAutoFit/>
          </a:bodyPr>
          <a:lstStyle/>
          <a:p>
            <a:r>
              <a:rPr lang="en-US" sz="4000" dirty="0" err="1"/>
              <a:t>iMessage</a:t>
            </a:r>
            <a:endParaRPr lang="ru-RU" sz="4000" dirty="0"/>
          </a:p>
        </p:txBody>
      </p:sp>
      <p:sp>
        <p:nvSpPr>
          <p:cNvPr id="35" name="TextBox 34"/>
          <p:cNvSpPr txBox="1"/>
          <p:nvPr/>
        </p:nvSpPr>
        <p:spPr>
          <a:xfrm>
            <a:off x="6901132" y="1689871"/>
            <a:ext cx="1750597" cy="923330"/>
          </a:xfrm>
          <a:prstGeom prst="rect">
            <a:avLst/>
          </a:prstGeom>
          <a:noFill/>
        </p:spPr>
        <p:txBody>
          <a:bodyPr wrap="square" rtlCol="0">
            <a:spAutoFit/>
          </a:bodyPr>
          <a:lstStyle/>
          <a:p>
            <a:pPr algn="r"/>
            <a:r>
              <a:rPr lang="ru-RU" b="1" dirty="0"/>
              <a:t>Разработчик:</a:t>
            </a:r>
          </a:p>
          <a:p>
            <a:pPr algn="r"/>
            <a:r>
              <a:rPr lang="ru-RU" b="1" dirty="0"/>
              <a:t>Написан на:</a:t>
            </a:r>
          </a:p>
          <a:p>
            <a:pPr algn="r"/>
            <a:r>
              <a:rPr lang="ru-RU" b="1" dirty="0"/>
              <a:t>Первый релиз:</a:t>
            </a:r>
          </a:p>
        </p:txBody>
      </p:sp>
      <p:sp>
        <p:nvSpPr>
          <p:cNvPr id="36" name="TextBox 35"/>
          <p:cNvSpPr txBox="1"/>
          <p:nvPr/>
        </p:nvSpPr>
        <p:spPr>
          <a:xfrm>
            <a:off x="8531525" y="1691024"/>
            <a:ext cx="2110349" cy="923330"/>
          </a:xfrm>
          <a:prstGeom prst="rect">
            <a:avLst/>
          </a:prstGeom>
          <a:noFill/>
        </p:spPr>
        <p:txBody>
          <a:bodyPr wrap="square" rtlCol="0">
            <a:spAutoFit/>
          </a:bodyPr>
          <a:lstStyle/>
          <a:p>
            <a:r>
              <a:rPr lang="en-US" dirty="0" err="1"/>
              <a:t>Tencent</a:t>
            </a:r>
            <a:r>
              <a:rPr lang="en-US" dirty="0"/>
              <a:t> Holdings</a:t>
            </a:r>
          </a:p>
          <a:p>
            <a:r>
              <a:rPr lang="en-US" dirty="0"/>
              <a:t>C++, XMPP</a:t>
            </a:r>
            <a:endParaRPr lang="ru-RU" dirty="0"/>
          </a:p>
          <a:p>
            <a:r>
              <a:rPr lang="ru-RU" dirty="0"/>
              <a:t>январь 2011</a:t>
            </a:r>
          </a:p>
        </p:txBody>
      </p:sp>
      <p:sp>
        <p:nvSpPr>
          <p:cNvPr id="37" name="TextBox 36"/>
          <p:cNvSpPr txBox="1"/>
          <p:nvPr/>
        </p:nvSpPr>
        <p:spPr>
          <a:xfrm>
            <a:off x="8325797" y="685314"/>
            <a:ext cx="3064174" cy="707886"/>
          </a:xfrm>
          <a:prstGeom prst="rect">
            <a:avLst/>
          </a:prstGeom>
          <a:noFill/>
        </p:spPr>
        <p:txBody>
          <a:bodyPr wrap="square" rtlCol="0">
            <a:spAutoFit/>
          </a:bodyPr>
          <a:lstStyle/>
          <a:p>
            <a:r>
              <a:rPr lang="en-US" sz="4000" dirty="0"/>
              <a:t>WeChat</a:t>
            </a:r>
            <a:endParaRPr lang="ru-RU" sz="4000" dirty="0"/>
          </a:p>
        </p:txBody>
      </p:sp>
      <p:sp>
        <p:nvSpPr>
          <p:cNvPr id="20" name="Прямоугольник 19"/>
          <p:cNvSpPr/>
          <p:nvPr/>
        </p:nvSpPr>
        <p:spPr>
          <a:xfrm>
            <a:off x="598098" y="2679326"/>
            <a:ext cx="4741653" cy="3970318"/>
          </a:xfrm>
          <a:prstGeom prst="rect">
            <a:avLst/>
          </a:prstGeom>
          <a:ln>
            <a:solidFill>
              <a:schemeClr val="bg1"/>
            </a:solidFill>
          </a:ln>
        </p:spPr>
        <p:txBody>
          <a:bodyPr wrap="square">
            <a:spAutoFit/>
          </a:bodyPr>
          <a:lstStyle/>
          <a:p>
            <a:r>
              <a:rPr lang="ru-RU" dirty="0"/>
              <a:t>Технология и служба </a:t>
            </a:r>
            <a:r>
              <a:rPr lang="ru-RU" dirty="0" err="1"/>
              <a:t>iMessage</a:t>
            </a:r>
            <a:r>
              <a:rPr lang="ru-RU" dirty="0"/>
              <a:t> были анонсированы Скотом </a:t>
            </a:r>
            <a:r>
              <a:rPr lang="ru-RU" dirty="0" err="1"/>
              <a:t>Форстоллом</a:t>
            </a:r>
            <a:r>
              <a:rPr lang="ru-RU" dirty="0"/>
              <a:t> 6 июня 2011 года на конференции разработчиков WWDC2</a:t>
            </a:r>
            <a:r>
              <a:rPr lang="en-US" dirty="0"/>
              <a:t>011</a:t>
            </a:r>
            <a:r>
              <a:rPr lang="ru-RU" dirty="0"/>
              <a:t>.</a:t>
            </a:r>
          </a:p>
          <a:p>
            <a:r>
              <a:rPr lang="ru-RU" dirty="0"/>
              <a:t>В версию </a:t>
            </a:r>
            <a:r>
              <a:rPr lang="ru-RU" dirty="0" err="1"/>
              <a:t>iOS</a:t>
            </a:r>
            <a:r>
              <a:rPr lang="ru-RU" dirty="0"/>
              <a:t> 5.0 (от 12.10.2011) </a:t>
            </a:r>
            <a:r>
              <a:rPr lang="ru-RU" dirty="0" err="1"/>
              <a:t>Apple</a:t>
            </a:r>
            <a:r>
              <a:rPr lang="ru-RU" dirty="0"/>
              <a:t> включила приложение Сообщения, которое использовало все возможности этой технологии.</a:t>
            </a:r>
          </a:p>
          <a:p>
            <a:r>
              <a:rPr lang="ru-RU" dirty="0"/>
              <a:t>16 Февраля 2012 года </a:t>
            </a:r>
            <a:r>
              <a:rPr lang="ru-RU" dirty="0" err="1"/>
              <a:t>Apple</a:t>
            </a:r>
            <a:r>
              <a:rPr lang="ru-RU" dirty="0"/>
              <a:t> объявила о том, что в новой OS X приложение Сообщения, заменит приложение </a:t>
            </a:r>
            <a:r>
              <a:rPr lang="ru-RU" dirty="0" err="1"/>
              <a:t>iChat</a:t>
            </a:r>
            <a:r>
              <a:rPr lang="ru-RU" dirty="0"/>
              <a:t> и оно будет частью OS X </a:t>
            </a:r>
            <a:r>
              <a:rPr lang="ru-RU" dirty="0" err="1"/>
              <a:t>Mountain</a:t>
            </a:r>
            <a:r>
              <a:rPr lang="ru-RU" dirty="0"/>
              <a:t> </a:t>
            </a:r>
            <a:r>
              <a:rPr lang="ru-RU" dirty="0" err="1"/>
              <a:t>Lion</a:t>
            </a:r>
            <a:r>
              <a:rPr lang="ru-RU" dirty="0"/>
              <a:t>. OS X </a:t>
            </a:r>
            <a:r>
              <a:rPr lang="ru-RU" dirty="0" err="1"/>
              <a:t>Mountain</a:t>
            </a:r>
            <a:r>
              <a:rPr lang="ru-RU" dirty="0"/>
              <a:t> </a:t>
            </a:r>
            <a:r>
              <a:rPr lang="ru-RU" dirty="0" err="1"/>
              <a:t>Lion</a:t>
            </a:r>
            <a:r>
              <a:rPr lang="ru-RU" dirty="0"/>
              <a:t> </a:t>
            </a:r>
            <a:r>
              <a:rPr lang="ru-RU" dirty="0" err="1"/>
              <a:t>c</a:t>
            </a:r>
            <a:r>
              <a:rPr lang="ru-RU" dirty="0"/>
              <a:t> </a:t>
            </a:r>
            <a:r>
              <a:rPr lang="ru-RU" dirty="0" err="1"/>
              <a:t>iMessages</a:t>
            </a:r>
            <a:r>
              <a:rPr lang="ru-RU" dirty="0"/>
              <a:t> официально вышла 25 июля 2012 года.</a:t>
            </a:r>
          </a:p>
        </p:txBody>
      </p:sp>
      <p:sp>
        <p:nvSpPr>
          <p:cNvPr id="21" name="Прямоугольник 20"/>
          <p:cNvSpPr/>
          <p:nvPr/>
        </p:nvSpPr>
        <p:spPr>
          <a:xfrm>
            <a:off x="6096000" y="2625923"/>
            <a:ext cx="6096000" cy="3970318"/>
          </a:xfrm>
          <a:prstGeom prst="rect">
            <a:avLst/>
          </a:prstGeom>
        </p:spPr>
        <p:txBody>
          <a:bodyPr>
            <a:spAutoFit/>
          </a:bodyPr>
          <a:lstStyle/>
          <a:p>
            <a:r>
              <a:rPr lang="ru-RU" dirty="0"/>
              <a:t>Разработана китайской компанией Tencent, первый релиз был выпущен в январе 2011 года. Приложение доступно на iPhone, а также на телефонах под управлением </a:t>
            </a:r>
            <a:r>
              <a:rPr lang="ru-RU" dirty="0" err="1"/>
              <a:t>Android</a:t>
            </a:r>
            <a:r>
              <a:rPr lang="ru-RU" dirty="0"/>
              <a:t>, </a:t>
            </a:r>
            <a:r>
              <a:rPr lang="ru-RU" dirty="0" err="1"/>
              <a:t>BlackBerry</a:t>
            </a:r>
            <a:r>
              <a:rPr lang="ru-RU" dirty="0"/>
              <a:t>, </a:t>
            </a:r>
            <a:r>
              <a:rPr lang="ru-RU" dirty="0" err="1"/>
              <a:t>Window</a:t>
            </a:r>
            <a:r>
              <a:rPr lang="en-US" dirty="0"/>
              <a:t>s</a:t>
            </a:r>
            <a:r>
              <a:rPr lang="ru-RU" dirty="0"/>
              <a:t> </a:t>
            </a:r>
            <a:r>
              <a:rPr lang="ru-RU" dirty="0" err="1"/>
              <a:t>Phone</a:t>
            </a:r>
            <a:r>
              <a:rPr lang="ru-RU" dirty="0"/>
              <a:t>, </a:t>
            </a:r>
            <a:r>
              <a:rPr lang="ru-RU" dirty="0" err="1"/>
              <a:t>Symbian</a:t>
            </a:r>
            <a:r>
              <a:rPr lang="ru-RU" dirty="0"/>
              <a:t> и J2ME/S40, также существует </a:t>
            </a:r>
            <a:r>
              <a:rPr lang="ru-RU" dirty="0" err="1"/>
              <a:t>веб-интерфейс</a:t>
            </a:r>
            <a:r>
              <a:rPr lang="ru-RU" dirty="0"/>
              <a:t> и клиент для PC (</a:t>
            </a:r>
            <a:r>
              <a:rPr lang="ru-RU" dirty="0" err="1"/>
              <a:t>Windows</a:t>
            </a:r>
            <a:r>
              <a:rPr lang="ru-RU" dirty="0"/>
              <a:t> и OS X,</a:t>
            </a:r>
            <a:r>
              <a:rPr lang="ru-RU" baseline="30000" dirty="0"/>
              <a:t> </a:t>
            </a:r>
            <a:r>
              <a:rPr lang="ru-RU" dirty="0"/>
              <a:t>которые, однако, требуют установки на смартфоне для аутентификации, при этом такая возможность доступна лишь пользователям </a:t>
            </a:r>
            <a:r>
              <a:rPr lang="ru-RU" dirty="0" err="1"/>
              <a:t>Android</a:t>
            </a:r>
            <a:r>
              <a:rPr lang="ru-RU" dirty="0"/>
              <a:t>, </a:t>
            </a:r>
            <a:r>
              <a:rPr lang="ru-RU" dirty="0" err="1"/>
              <a:t>iOS</a:t>
            </a:r>
            <a:r>
              <a:rPr lang="ru-RU" dirty="0"/>
              <a:t> и </a:t>
            </a:r>
            <a:r>
              <a:rPr lang="ru-RU" dirty="0" err="1"/>
              <a:t>Windows</a:t>
            </a:r>
            <a:r>
              <a:rPr lang="ru-RU" dirty="0"/>
              <a:t> </a:t>
            </a:r>
            <a:r>
              <a:rPr lang="ru-RU" dirty="0" err="1"/>
              <a:t>Phone</a:t>
            </a:r>
            <a:r>
              <a:rPr lang="ru-RU" dirty="0"/>
              <a:t>. По состоянию на 2013 год, в </a:t>
            </a:r>
            <a:r>
              <a:rPr lang="ru-RU" dirty="0" err="1"/>
              <a:t>WeChat</a:t>
            </a:r>
            <a:r>
              <a:rPr lang="ru-RU" dirty="0"/>
              <a:t> было зарегистрировано 300 миллионов пользователей; из них 70 миллионов за пределами Китая. К 2018 году количество активных пользователей "</a:t>
            </a:r>
            <a:r>
              <a:rPr lang="ru-RU" dirty="0" err="1"/>
              <a:t>WeChat</a:t>
            </a:r>
            <a:r>
              <a:rPr lang="ru-RU" dirty="0"/>
              <a:t>" превысило 1 миллиард. К 2019 году их насчитывалось уже 1,151 млрд.</a:t>
            </a:r>
          </a:p>
        </p:txBody>
      </p:sp>
      <mc:AlternateContent xmlns:mc="http://schemas.openxmlformats.org/markup-compatibility/2006">
        <mc:Choice xmlns:p14="http://schemas.microsoft.com/office/powerpoint/2010/main" Requires="p14">
          <p:contentPart p14:bwMode="auto" r:id="rId4">
            <p14:nvContentPartPr>
              <p14:cNvPr id="3" name="Рукописный ввод 2">
                <a:extLst>
                  <a:ext uri="{FF2B5EF4-FFF2-40B4-BE49-F238E27FC236}">
                    <a16:creationId xmlns:a16="http://schemas.microsoft.com/office/drawing/2014/main" id="{EB4AFFD0-F527-4F55-B575-F97AAFD7AD1F}"/>
                  </a:ext>
                </a:extLst>
              </p14:cNvPr>
              <p14:cNvContentPartPr/>
              <p14:nvPr/>
            </p14:nvContentPartPr>
            <p14:xfrm>
              <a:off x="2330280" y="2171520"/>
              <a:ext cx="591120" cy="45000"/>
            </p14:xfrm>
          </p:contentPart>
        </mc:Choice>
        <mc:Fallback>
          <p:pic>
            <p:nvPicPr>
              <p:cNvPr id="3" name="Рукописный ввод 2">
                <a:extLst>
                  <a:ext uri="{FF2B5EF4-FFF2-40B4-BE49-F238E27FC236}">
                    <a16:creationId xmlns:a16="http://schemas.microsoft.com/office/drawing/2014/main" id="{EB4AFFD0-F527-4F55-B575-F97AAFD7AD1F}"/>
                  </a:ext>
                </a:extLst>
              </p:cNvPr>
              <p:cNvPicPr/>
              <p:nvPr/>
            </p:nvPicPr>
            <p:blipFill>
              <a:blip r:embed="rId5"/>
              <a:stretch>
                <a:fillRect/>
              </a:stretch>
            </p:blipFill>
            <p:spPr>
              <a:xfrm>
                <a:off x="2314440" y="2108160"/>
                <a:ext cx="62244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Рукописный ввод 3">
                <a:extLst>
                  <a:ext uri="{FF2B5EF4-FFF2-40B4-BE49-F238E27FC236}">
                    <a16:creationId xmlns:a16="http://schemas.microsoft.com/office/drawing/2014/main" id="{0BCA9072-C19C-4E26-BE9F-D6A595F4851A}"/>
                  </a:ext>
                </a:extLst>
              </p14:cNvPr>
              <p14:cNvContentPartPr/>
              <p14:nvPr/>
            </p14:nvContentPartPr>
            <p14:xfrm>
              <a:off x="8597880" y="2273400"/>
              <a:ext cx="349560" cy="25560"/>
            </p14:xfrm>
          </p:contentPart>
        </mc:Choice>
        <mc:Fallback>
          <p:pic>
            <p:nvPicPr>
              <p:cNvPr id="4" name="Рукописный ввод 3">
                <a:extLst>
                  <a:ext uri="{FF2B5EF4-FFF2-40B4-BE49-F238E27FC236}">
                    <a16:creationId xmlns:a16="http://schemas.microsoft.com/office/drawing/2014/main" id="{0BCA9072-C19C-4E26-BE9F-D6A595F4851A}"/>
                  </a:ext>
                </a:extLst>
              </p:cNvPr>
              <p:cNvPicPr/>
              <p:nvPr/>
            </p:nvPicPr>
            <p:blipFill>
              <a:blip r:embed="rId7"/>
              <a:stretch>
                <a:fillRect/>
              </a:stretch>
            </p:blipFill>
            <p:spPr>
              <a:xfrm>
                <a:off x="8582040" y="2210040"/>
                <a:ext cx="380880" cy="152280"/>
              </a:xfrm>
              <a:prstGeom prst="rect">
                <a:avLst/>
              </a:prstGeom>
            </p:spPr>
          </p:pic>
        </mc:Fallback>
      </mc:AlternateContent>
    </p:spTree>
    <p:extLst>
      <p:ext uri="{BB962C8B-B14F-4D97-AF65-F5344CB8AC3E}">
        <p14:creationId xmlns:p14="http://schemas.microsoft.com/office/powerpoint/2010/main" val="3780542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8437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Объект 2"/>
          <p:cNvSpPr>
            <a:spLocks noGrp="1"/>
          </p:cNvSpPr>
          <p:nvPr>
            <p:ph idx="1"/>
          </p:nvPr>
        </p:nvSpPr>
        <p:spPr>
          <a:xfrm>
            <a:off x="4634752" y="271424"/>
            <a:ext cx="10515600" cy="971917"/>
          </a:xfrm>
        </p:spPr>
        <p:txBody>
          <a:bodyPr>
            <a:normAutofit fontScale="92500" lnSpcReduction="20000"/>
          </a:bodyPr>
          <a:lstStyle/>
          <a:p>
            <a:pPr marL="0" indent="0">
              <a:buNone/>
            </a:pPr>
            <a:endParaRPr lang="en-US" dirty="0">
              <a:hlinkClick r:id="rId4"/>
            </a:endParaRPr>
          </a:p>
          <a:p>
            <a:pPr marL="0" indent="0">
              <a:buNone/>
            </a:pPr>
            <a:r>
              <a:rPr lang="en-US" sz="3900" dirty="0">
                <a:hlinkClick r:id="rId4"/>
              </a:rPr>
              <a:t>github.com/RusAl84/FlutterChat</a:t>
            </a:r>
            <a:endParaRPr lang="ru-RU" sz="3900" dirty="0"/>
          </a:p>
        </p:txBody>
      </p:sp>
      <p:pic>
        <p:nvPicPr>
          <p:cNvPr id="4" name="Рисунок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6200" y="4902200"/>
            <a:ext cx="1955800" cy="1955800"/>
          </a:xfrm>
          <a:prstGeom prst="rect">
            <a:avLst/>
          </a:prstGeom>
        </p:spPr>
      </p:pic>
      <p:sp>
        <p:nvSpPr>
          <p:cNvPr id="5" name="Номер слайда 4"/>
          <p:cNvSpPr>
            <a:spLocks noGrp="1"/>
          </p:cNvSpPr>
          <p:nvPr>
            <p:ph type="sldNum" sz="quarter" idx="12"/>
          </p:nvPr>
        </p:nvSpPr>
        <p:spPr/>
        <p:txBody>
          <a:bodyPr/>
          <a:lstStyle/>
          <a:p>
            <a:fld id="{90A79164-CC0D-48E6-A328-E8EB2F3E2667}" type="slidenum">
              <a:rPr lang="ru-RU" smtClean="0"/>
              <a:t>50</a:t>
            </a:fld>
            <a:endParaRPr lang="ru-RU"/>
          </a:p>
        </p:txBody>
      </p:sp>
      <p:sp>
        <p:nvSpPr>
          <p:cNvPr id="2" name="Заголовок 1"/>
          <p:cNvSpPr>
            <a:spLocks noGrp="1"/>
          </p:cNvSpPr>
          <p:nvPr>
            <p:ph type="title"/>
          </p:nvPr>
        </p:nvSpPr>
        <p:spPr>
          <a:xfrm>
            <a:off x="0" y="-114300"/>
            <a:ext cx="10515600" cy="1325563"/>
          </a:xfrm>
        </p:spPr>
        <p:txBody>
          <a:bodyPr>
            <a:normAutofit/>
          </a:bodyPr>
          <a:lstStyle/>
          <a:p>
            <a:pPr>
              <a:lnSpc>
                <a:spcPct val="100000"/>
              </a:lnSpc>
            </a:pPr>
            <a:r>
              <a:rPr lang="ru-RU" sz="4000" dirty="0"/>
              <a:t>Полный исходный код и материалы</a:t>
            </a:r>
            <a:br>
              <a:rPr lang="ru-RU" sz="4000" dirty="0"/>
            </a:br>
            <a:r>
              <a:rPr lang="ru-RU" sz="4000" dirty="0"/>
              <a:t>скачать можно здесь:</a:t>
            </a:r>
          </a:p>
        </p:txBody>
      </p:sp>
      <p:sp>
        <p:nvSpPr>
          <p:cNvPr id="9" name="Google Shape;91;p13"/>
          <p:cNvSpPr txBox="1"/>
          <p:nvPr/>
        </p:nvSpPr>
        <p:spPr>
          <a:xfrm>
            <a:off x="-806678" y="6356350"/>
            <a:ext cx="11042878" cy="444172"/>
          </a:xfrm>
          <a:prstGeom prst="rect">
            <a:avLst/>
          </a:prstGeom>
          <a:noFill/>
          <a:ln>
            <a:noFill/>
          </a:ln>
        </p:spPr>
        <p:txBody>
          <a:bodyPr spcFirstLastPara="1" wrap="square" lIns="91425" tIns="45700" rIns="91425" bIns="45700" anchor="t" anchorCtr="0">
            <a:noAutofit/>
          </a:bodyPr>
          <a:lstStyle/>
          <a:p>
            <a:pPr lvl="0" algn="ctr">
              <a:buClr>
                <a:srgbClr val="000000"/>
              </a:buClr>
              <a:buSzPts val="2800"/>
            </a:pPr>
            <a:r>
              <a:rPr lang="ru-RU" sz="2400" b="1" dirty="0">
                <a:solidFill>
                  <a:srgbClr val="C00000"/>
                </a:solidFill>
                <a:ea typeface="Times New Roman"/>
                <a:cs typeface="Times New Roman"/>
                <a:sym typeface="Times New Roman"/>
              </a:rPr>
              <a:t>МИРЭА Кафедра КБ-2 «Прикладные информационные технологии»</a:t>
            </a:r>
          </a:p>
          <a:p>
            <a:pPr>
              <a:buClr>
                <a:srgbClr val="000000"/>
              </a:buClr>
              <a:buSzPts val="2800"/>
            </a:pPr>
            <a:r>
              <a:rPr lang="ru-RU" sz="1600" b="1" dirty="0">
                <a:solidFill>
                  <a:srgbClr val="C00000"/>
                </a:solidFill>
                <a:ea typeface="Times New Roman"/>
                <a:cs typeface="Times New Roman"/>
              </a:rPr>
              <a:t>  </a:t>
            </a:r>
            <a:br>
              <a:rPr lang="ru-RU" sz="1400" dirty="0">
                <a:solidFill>
                  <a:srgbClr val="000000"/>
                </a:solidFill>
              </a:rPr>
            </a:br>
            <a:endParaRPr lang="ru-RU" sz="1400" dirty="0"/>
          </a:p>
          <a:p>
            <a:pPr algn="ctr">
              <a:buClr>
                <a:srgbClr val="000000"/>
              </a:buClr>
              <a:buSzPts val="2800"/>
            </a:pPr>
            <a:endParaRPr lang="ru-RU" sz="1400" b="1" dirty="0">
              <a:solidFill>
                <a:srgbClr val="C00000"/>
              </a:solidFill>
              <a:ea typeface="Times New Roman"/>
              <a:cs typeface="Times New Roman"/>
            </a:endParaRPr>
          </a:p>
          <a:p>
            <a:pPr marL="0" marR="0" lvl="0" indent="0" algn="ctr" rtl="0">
              <a:lnSpc>
                <a:spcPct val="100000"/>
              </a:lnSpc>
              <a:spcBef>
                <a:spcPts val="0"/>
              </a:spcBef>
              <a:spcAft>
                <a:spcPts val="0"/>
              </a:spcAft>
              <a:buClr>
                <a:srgbClr val="000000"/>
              </a:buClr>
              <a:buSzPts val="2800"/>
              <a:buFont typeface="Arial"/>
              <a:buNone/>
            </a:pPr>
            <a:endParaRPr sz="1200" b="0" i="0" u="none" strike="noStrike" cap="none" dirty="0">
              <a:solidFill>
                <a:srgbClr val="000000"/>
              </a:solidFill>
              <a:ea typeface="Arial"/>
              <a:cs typeface="Arial"/>
              <a:sym typeface="Arial"/>
            </a:endParaRPr>
          </a:p>
        </p:txBody>
      </p:sp>
    </p:spTree>
    <p:extLst>
      <p:ext uri="{BB962C8B-B14F-4D97-AF65-F5344CB8AC3E}">
        <p14:creationId xmlns:p14="http://schemas.microsoft.com/office/powerpoint/2010/main" val="254834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Картинки по запросу &quot;viber иконка&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359" y="365226"/>
            <a:ext cx="1352924" cy="1352924"/>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1807330" y="1102267"/>
            <a:ext cx="2332870" cy="707886"/>
          </a:xfrm>
          <a:prstGeom prst="rect">
            <a:avLst/>
          </a:prstGeom>
        </p:spPr>
        <p:txBody>
          <a:bodyPr wrap="square">
            <a:spAutoFit/>
          </a:bodyPr>
          <a:lstStyle/>
          <a:p>
            <a:r>
              <a:rPr lang="en-US" sz="4000" dirty="0" err="1"/>
              <a:t>Viber</a:t>
            </a:r>
            <a:endParaRPr lang="ru-RU" sz="4000" dirty="0"/>
          </a:p>
        </p:txBody>
      </p:sp>
      <p:sp>
        <p:nvSpPr>
          <p:cNvPr id="4" name="Прямоугольник 3"/>
          <p:cNvSpPr/>
          <p:nvPr/>
        </p:nvSpPr>
        <p:spPr>
          <a:xfrm>
            <a:off x="127000" y="2061401"/>
            <a:ext cx="1930399" cy="923330"/>
          </a:xfrm>
          <a:prstGeom prst="rect">
            <a:avLst/>
          </a:prstGeom>
        </p:spPr>
        <p:txBody>
          <a:bodyPr wrap="square">
            <a:spAutoFit/>
          </a:bodyPr>
          <a:lstStyle/>
          <a:p>
            <a:pPr algn="r"/>
            <a:r>
              <a:rPr lang="ru-RU" b="1" dirty="0"/>
              <a:t>Разработчик:</a:t>
            </a:r>
          </a:p>
          <a:p>
            <a:pPr algn="r"/>
            <a:r>
              <a:rPr lang="ru-RU" b="1" dirty="0"/>
              <a:t>Написан на:</a:t>
            </a:r>
          </a:p>
          <a:p>
            <a:pPr algn="r"/>
            <a:r>
              <a:rPr lang="ru-RU" b="1" dirty="0"/>
              <a:t>Первый релиз:</a:t>
            </a:r>
          </a:p>
        </p:txBody>
      </p:sp>
      <p:sp>
        <p:nvSpPr>
          <p:cNvPr id="5" name="Прямоугольник 4"/>
          <p:cNvSpPr/>
          <p:nvPr/>
        </p:nvSpPr>
        <p:spPr>
          <a:xfrm>
            <a:off x="2006599" y="2069868"/>
            <a:ext cx="3911601" cy="923330"/>
          </a:xfrm>
          <a:prstGeom prst="rect">
            <a:avLst/>
          </a:prstGeom>
        </p:spPr>
        <p:txBody>
          <a:bodyPr wrap="square">
            <a:spAutoFit/>
          </a:bodyPr>
          <a:lstStyle/>
          <a:p>
            <a:r>
              <a:rPr lang="en-US" dirty="0" err="1"/>
              <a:t>Viber</a:t>
            </a:r>
            <a:r>
              <a:rPr lang="en-US" dirty="0"/>
              <a:t> Media </a:t>
            </a:r>
            <a:r>
              <a:rPr lang="en-US" dirty="0" err="1"/>
              <a:t>S.à</a:t>
            </a:r>
            <a:r>
              <a:rPr lang="en-US" dirty="0"/>
              <a:t> </a:t>
            </a:r>
            <a:r>
              <a:rPr lang="en-US" dirty="0" err="1"/>
              <a:t>r.l</a:t>
            </a:r>
            <a:r>
              <a:rPr lang="en-US" dirty="0"/>
              <a:t>.</a:t>
            </a:r>
          </a:p>
          <a:p>
            <a:r>
              <a:rPr lang="en-US" dirty="0"/>
              <a:t>Java, C, </a:t>
            </a:r>
            <a:r>
              <a:rPr lang="en-US" dirty="0" err="1"/>
              <a:t>Pyrhon</a:t>
            </a:r>
            <a:r>
              <a:rPr lang="en-US" dirty="0"/>
              <a:t> C++, Objective-C, XMPP</a:t>
            </a:r>
            <a:endParaRPr lang="ru-RU" dirty="0"/>
          </a:p>
          <a:p>
            <a:r>
              <a:rPr lang="ru-RU" dirty="0"/>
              <a:t>декабрь 2010</a:t>
            </a:r>
            <a:endParaRPr lang="en-US" dirty="0"/>
          </a:p>
        </p:txBody>
      </p:sp>
      <p:pic>
        <p:nvPicPr>
          <p:cNvPr id="6" name="Picture 14" descr="Картинки по запросу &quot;hangouts иконка&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8038" y="363692"/>
            <a:ext cx="1354457" cy="1354458"/>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8477429" y="771582"/>
            <a:ext cx="2168863" cy="707886"/>
          </a:xfrm>
          <a:prstGeom prst="rect">
            <a:avLst/>
          </a:prstGeom>
        </p:spPr>
        <p:txBody>
          <a:bodyPr wrap="none">
            <a:spAutoFit/>
          </a:bodyPr>
          <a:lstStyle/>
          <a:p>
            <a:r>
              <a:rPr lang="en-US" sz="4000" dirty="0"/>
              <a:t>Hangouts</a:t>
            </a:r>
            <a:endParaRPr lang="ru-RU" sz="4000" dirty="0"/>
          </a:p>
        </p:txBody>
      </p:sp>
      <p:sp>
        <p:nvSpPr>
          <p:cNvPr id="8" name="Прямоугольник 7"/>
          <p:cNvSpPr/>
          <p:nvPr/>
        </p:nvSpPr>
        <p:spPr>
          <a:xfrm>
            <a:off x="7425267" y="1655483"/>
            <a:ext cx="1854200" cy="923330"/>
          </a:xfrm>
          <a:prstGeom prst="rect">
            <a:avLst/>
          </a:prstGeom>
        </p:spPr>
        <p:txBody>
          <a:bodyPr wrap="square">
            <a:spAutoFit/>
          </a:bodyPr>
          <a:lstStyle/>
          <a:p>
            <a:pPr algn="r"/>
            <a:r>
              <a:rPr lang="ru-RU" b="1" dirty="0"/>
              <a:t>Разработчик:</a:t>
            </a:r>
          </a:p>
          <a:p>
            <a:pPr algn="r"/>
            <a:r>
              <a:rPr lang="ru-RU" b="1" dirty="0"/>
              <a:t>Написан на:</a:t>
            </a:r>
          </a:p>
          <a:p>
            <a:pPr algn="r"/>
            <a:r>
              <a:rPr lang="ru-RU" b="1" dirty="0"/>
              <a:t>Первый релиз: </a:t>
            </a:r>
          </a:p>
        </p:txBody>
      </p:sp>
      <p:sp>
        <p:nvSpPr>
          <p:cNvPr id="9" name="Прямоугольник 8"/>
          <p:cNvSpPr/>
          <p:nvPr/>
        </p:nvSpPr>
        <p:spPr>
          <a:xfrm>
            <a:off x="9193588" y="1646048"/>
            <a:ext cx="1693174" cy="923330"/>
          </a:xfrm>
          <a:prstGeom prst="rect">
            <a:avLst/>
          </a:prstGeom>
        </p:spPr>
        <p:txBody>
          <a:bodyPr wrap="square">
            <a:spAutoFit/>
          </a:bodyPr>
          <a:lstStyle/>
          <a:p>
            <a:r>
              <a:rPr lang="en-US" dirty="0"/>
              <a:t>Google</a:t>
            </a:r>
          </a:p>
          <a:p>
            <a:r>
              <a:rPr lang="en-US" dirty="0"/>
              <a:t>Java, XMPP</a:t>
            </a:r>
            <a:endParaRPr lang="ru-RU" dirty="0"/>
          </a:p>
          <a:p>
            <a:r>
              <a:rPr lang="ru-RU" dirty="0"/>
              <a:t>май 2013</a:t>
            </a:r>
          </a:p>
        </p:txBody>
      </p:sp>
      <p:sp>
        <p:nvSpPr>
          <p:cNvPr id="10" name="Прямоугольник 9"/>
          <p:cNvSpPr/>
          <p:nvPr/>
        </p:nvSpPr>
        <p:spPr>
          <a:xfrm>
            <a:off x="355600" y="3048338"/>
            <a:ext cx="5588000" cy="2308324"/>
          </a:xfrm>
          <a:prstGeom prst="rect">
            <a:avLst/>
          </a:prstGeom>
        </p:spPr>
        <p:txBody>
          <a:bodyPr wrap="square">
            <a:spAutoFit/>
          </a:bodyPr>
          <a:lstStyle/>
          <a:p>
            <a:r>
              <a:rPr lang="ru-RU" dirty="0"/>
              <a:t>Первая версия приложения была разработана 2 декабря 2010 года исключительно для </a:t>
            </a:r>
            <a:r>
              <a:rPr lang="ru-RU" dirty="0" err="1"/>
              <a:t>iPhone</a:t>
            </a:r>
            <a:r>
              <a:rPr lang="ru-RU" dirty="0"/>
              <a:t> и имела ограничение на количество пользователей в 50000. </a:t>
            </a:r>
            <a:r>
              <a:rPr lang="ru-RU" dirty="0" err="1"/>
              <a:t>Viber</a:t>
            </a:r>
            <a:r>
              <a:rPr lang="ru-RU" dirty="0"/>
              <a:t> для </a:t>
            </a:r>
            <a:r>
              <a:rPr lang="ru-RU" dirty="0" err="1"/>
              <a:t>BlackBerry</a:t>
            </a:r>
            <a:r>
              <a:rPr lang="ru-RU" dirty="0"/>
              <a:t>, </a:t>
            </a:r>
            <a:r>
              <a:rPr lang="ru-RU" dirty="0" err="1"/>
              <a:t>Bada</a:t>
            </a:r>
            <a:r>
              <a:rPr lang="ru-RU" dirty="0"/>
              <a:t> и </a:t>
            </a:r>
            <a:r>
              <a:rPr lang="ru-RU" dirty="0" err="1"/>
              <a:t>Windows</a:t>
            </a:r>
            <a:r>
              <a:rPr lang="ru-RU" dirty="0"/>
              <a:t> </a:t>
            </a:r>
            <a:r>
              <a:rPr lang="ru-RU" dirty="0" err="1"/>
              <a:t>Phone</a:t>
            </a:r>
            <a:r>
              <a:rPr lang="ru-RU" dirty="0"/>
              <a:t> был выпущен в мае 2012 года. Через год, в 2013 году, вышло обновление приложения для </a:t>
            </a:r>
            <a:r>
              <a:rPr lang="ru-RU" dirty="0" err="1"/>
              <a:t>iOS</a:t>
            </a:r>
            <a:r>
              <a:rPr lang="ru-RU" dirty="0"/>
              <a:t> до версии 3.0, с релизом которого было объявлено о доступности </a:t>
            </a:r>
            <a:r>
              <a:rPr lang="ru-RU" dirty="0" err="1"/>
              <a:t>Viber</a:t>
            </a:r>
            <a:r>
              <a:rPr lang="ru-RU" dirty="0"/>
              <a:t> </a:t>
            </a:r>
            <a:r>
              <a:rPr lang="ru-RU" dirty="0" err="1"/>
              <a:t>Desktop</a:t>
            </a:r>
            <a:r>
              <a:rPr lang="ru-RU" dirty="0"/>
              <a:t> для </a:t>
            </a:r>
            <a:r>
              <a:rPr lang="ru-RU" dirty="0" err="1"/>
              <a:t>Windows</a:t>
            </a:r>
            <a:r>
              <a:rPr lang="ru-RU" dirty="0"/>
              <a:t> и OS X.</a:t>
            </a:r>
          </a:p>
        </p:txBody>
      </p:sp>
      <p:sp>
        <p:nvSpPr>
          <p:cNvPr id="11" name="Прямоугольник 10"/>
          <p:cNvSpPr/>
          <p:nvPr/>
        </p:nvSpPr>
        <p:spPr>
          <a:xfrm>
            <a:off x="355601" y="5266605"/>
            <a:ext cx="5672666" cy="1477328"/>
          </a:xfrm>
          <a:prstGeom prst="rect">
            <a:avLst/>
          </a:prstGeom>
        </p:spPr>
        <p:txBody>
          <a:bodyPr wrap="square">
            <a:spAutoFit/>
          </a:bodyPr>
          <a:lstStyle/>
          <a:p>
            <a:r>
              <a:rPr lang="ru-RU" dirty="0"/>
              <a:t>14 января 2014 года японская электронная компания </a:t>
            </a:r>
            <a:r>
              <a:rPr lang="en-US" dirty="0" err="1"/>
              <a:t>Rakuten</a:t>
            </a:r>
            <a:r>
              <a:rPr lang="ru-RU" dirty="0"/>
              <a:t> заявила о своём намерении приобрести </a:t>
            </a:r>
            <a:r>
              <a:rPr lang="ru-RU" dirty="0" err="1"/>
              <a:t>Viber</a:t>
            </a:r>
            <a:r>
              <a:rPr lang="ru-RU" dirty="0"/>
              <a:t> за 900 </a:t>
            </a:r>
            <a:r>
              <a:rPr lang="ru-RU" dirty="0" err="1"/>
              <a:t>млн</a:t>
            </a:r>
            <a:r>
              <a:rPr lang="ru-RU" dirty="0"/>
              <a:t> долларов. Сделка была завершена в феврале 2014 года.</a:t>
            </a:r>
          </a:p>
          <a:p>
            <a:endParaRPr lang="ru-RU" dirty="0"/>
          </a:p>
        </p:txBody>
      </p:sp>
      <p:sp>
        <p:nvSpPr>
          <p:cNvPr id="12" name="Прямоугольник 11"/>
          <p:cNvSpPr/>
          <p:nvPr/>
        </p:nvSpPr>
        <p:spPr>
          <a:xfrm>
            <a:off x="6121400" y="2741255"/>
            <a:ext cx="6070600" cy="3693319"/>
          </a:xfrm>
          <a:prstGeom prst="rect">
            <a:avLst/>
          </a:prstGeom>
        </p:spPr>
        <p:txBody>
          <a:bodyPr wrap="square">
            <a:spAutoFit/>
          </a:bodyPr>
          <a:lstStyle/>
          <a:p>
            <a:r>
              <a:rPr lang="ru-RU" dirty="0"/>
              <a:t>До запуска </a:t>
            </a:r>
            <a:r>
              <a:rPr lang="ru-RU" i="1" dirty="0" err="1"/>
              <a:t>Hangouts</a:t>
            </a:r>
            <a:r>
              <a:rPr lang="ru-RU" dirty="0"/>
              <a:t> компания </a:t>
            </a:r>
            <a:r>
              <a:rPr lang="ru-RU" i="1" dirty="0" err="1"/>
              <a:t>Google</a:t>
            </a:r>
            <a:r>
              <a:rPr lang="ru-RU" dirty="0"/>
              <a:t> обслуживала несколько похожих, но технологически отличающихся систем обмена сообщениями. Это </a:t>
            </a:r>
            <a:r>
              <a:rPr lang="en-US" dirty="0"/>
              <a:t>Google Talk</a:t>
            </a:r>
            <a:r>
              <a:rPr lang="ru-RU" dirty="0"/>
              <a:t> (основанный на протоколе </a:t>
            </a:r>
            <a:r>
              <a:rPr lang="en-US" dirty="0"/>
              <a:t>XMPP</a:t>
            </a:r>
            <a:r>
              <a:rPr lang="ru-RU" dirty="0"/>
              <a:t>), </a:t>
            </a:r>
            <a:r>
              <a:rPr lang="en-US" i="1" dirty="0"/>
              <a:t>Google+</a:t>
            </a:r>
            <a:r>
              <a:rPr lang="ru-RU" dirty="0"/>
              <a:t> </a:t>
            </a:r>
            <a:r>
              <a:rPr lang="ru-RU" i="1" dirty="0" err="1"/>
              <a:t>Messenger</a:t>
            </a:r>
            <a:r>
              <a:rPr lang="ru-RU" dirty="0"/>
              <a:t>, а также часть </a:t>
            </a:r>
            <a:r>
              <a:rPr lang="ru-RU" i="1" dirty="0" err="1"/>
              <a:t>Google</a:t>
            </a:r>
            <a:r>
              <a:rPr lang="ru-RU" dirty="0" err="1"/>
              <a:t>+</a:t>
            </a:r>
            <a:r>
              <a:rPr lang="ru-RU" dirty="0"/>
              <a:t>, именованная </a:t>
            </a:r>
            <a:r>
              <a:rPr lang="ru-RU" i="1" dirty="0" err="1"/>
              <a:t>Hangouts</a:t>
            </a:r>
            <a:r>
              <a:rPr lang="ru-RU" dirty="0"/>
              <a:t>, которая позволяла создавать групповые видеоконференции на 10 человек. В 2013 году </a:t>
            </a:r>
            <a:r>
              <a:rPr lang="ru-RU" i="1" dirty="0" err="1"/>
              <a:t>Google</a:t>
            </a:r>
            <a:r>
              <a:rPr lang="ru-RU" dirty="0"/>
              <a:t> объединила три свои службы в одну.</a:t>
            </a:r>
          </a:p>
          <a:p>
            <a:r>
              <a:rPr lang="ru-RU" dirty="0"/>
              <a:t>Сервис, который до релиза фигурировал в отчётах под названием </a:t>
            </a:r>
            <a:r>
              <a:rPr lang="ru-RU" i="1" dirty="0" err="1"/>
              <a:t>Babel</a:t>
            </a:r>
            <a:r>
              <a:rPr lang="ru-RU" dirty="0"/>
              <a:t>, был официально запущен как </a:t>
            </a:r>
            <a:r>
              <a:rPr lang="ru-RU" i="1" dirty="0" err="1"/>
              <a:t>Hangouts</a:t>
            </a:r>
            <a:r>
              <a:rPr lang="ru-RU" dirty="0"/>
              <a:t> во время конференции разработчиков </a:t>
            </a:r>
            <a:r>
              <a:rPr lang="en-US" dirty="0"/>
              <a:t>Google I/O 15</a:t>
            </a:r>
            <a:r>
              <a:rPr lang="ru-RU" dirty="0"/>
              <a:t> мая 2013 года.</a:t>
            </a:r>
          </a:p>
          <a:p>
            <a:r>
              <a:rPr lang="ru-RU" dirty="0"/>
              <a:t>В августе 2015 года мессенджер </a:t>
            </a:r>
            <a:r>
              <a:rPr lang="ru-RU" i="1" dirty="0" err="1"/>
              <a:t>Google</a:t>
            </a:r>
            <a:r>
              <a:rPr lang="ru-RU" i="1" dirty="0"/>
              <a:t> </a:t>
            </a:r>
            <a:r>
              <a:rPr lang="ru-RU" i="1" dirty="0" err="1"/>
              <a:t>Hangouts</a:t>
            </a:r>
            <a:r>
              <a:rPr lang="ru-RU" dirty="0"/>
              <a:t> получил веб-версию.</a:t>
            </a:r>
          </a:p>
        </p:txBody>
      </p:sp>
      <mc:AlternateContent xmlns:mc="http://schemas.openxmlformats.org/markup-compatibility/2006">
        <mc:Choice xmlns:p14="http://schemas.microsoft.com/office/powerpoint/2010/main" Requires="p14">
          <p:contentPart p14:bwMode="auto" r:id="rId4">
            <p14:nvContentPartPr>
              <p14:cNvPr id="13" name="Рукописный ввод 12">
                <a:extLst>
                  <a:ext uri="{FF2B5EF4-FFF2-40B4-BE49-F238E27FC236}">
                    <a16:creationId xmlns:a16="http://schemas.microsoft.com/office/drawing/2014/main" id="{3A84AE15-EF67-42E1-919F-9506CA486F12}"/>
                  </a:ext>
                </a:extLst>
              </p14:cNvPr>
              <p14:cNvContentPartPr/>
              <p14:nvPr/>
            </p14:nvContentPartPr>
            <p14:xfrm>
              <a:off x="8445600" y="1409760"/>
              <a:ext cx="2013120" cy="133560"/>
            </p14:xfrm>
          </p:contentPart>
        </mc:Choice>
        <mc:Fallback>
          <p:pic>
            <p:nvPicPr>
              <p:cNvPr id="13" name="Рукописный ввод 12">
                <a:extLst>
                  <a:ext uri="{FF2B5EF4-FFF2-40B4-BE49-F238E27FC236}">
                    <a16:creationId xmlns:a16="http://schemas.microsoft.com/office/drawing/2014/main" id="{3A84AE15-EF67-42E1-919F-9506CA486F12}"/>
                  </a:ext>
                </a:extLst>
              </p:cNvPr>
              <p:cNvPicPr/>
              <p:nvPr/>
            </p:nvPicPr>
            <p:blipFill>
              <a:blip r:embed="rId5"/>
              <a:stretch>
                <a:fillRect/>
              </a:stretch>
            </p:blipFill>
            <p:spPr>
              <a:xfrm>
                <a:off x="8429760" y="1346400"/>
                <a:ext cx="2044440" cy="260280"/>
              </a:xfrm>
              <a:prstGeom prst="rect">
                <a:avLst/>
              </a:prstGeom>
            </p:spPr>
          </p:pic>
        </mc:Fallback>
      </mc:AlternateContent>
    </p:spTree>
    <p:extLst>
      <p:ext uri="{BB962C8B-B14F-4D97-AF65-F5344CB8AC3E}">
        <p14:creationId xmlns:p14="http://schemas.microsoft.com/office/powerpoint/2010/main" val="3463583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Прямоугольник: скругленные углы 10">
            <a:extLst>
              <a:ext uri="{FF2B5EF4-FFF2-40B4-BE49-F238E27FC236}">
                <a16:creationId xmlns:a16="http://schemas.microsoft.com/office/drawing/2014/main" id="{31BBAF15-1934-49C2-8E75-B49BF65AA424}"/>
              </a:ext>
            </a:extLst>
          </p:cNvPr>
          <p:cNvSpPr/>
          <p:nvPr/>
        </p:nvSpPr>
        <p:spPr>
          <a:xfrm>
            <a:off x="4318000" y="2328092"/>
            <a:ext cx="3982720" cy="285759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p:cNvSpPr>
            <a:spLocks noGrp="1"/>
          </p:cNvSpPr>
          <p:nvPr>
            <p:ph type="title"/>
          </p:nvPr>
        </p:nvSpPr>
        <p:spPr>
          <a:xfrm>
            <a:off x="838200" y="365126"/>
            <a:ext cx="17373600" cy="1204142"/>
          </a:xfrm>
        </p:spPr>
        <p:txBody>
          <a:bodyPr/>
          <a:lstStyle/>
          <a:p>
            <a:r>
              <a:rPr lang="ru-RU" dirty="0"/>
              <a:t>Архитектура </a:t>
            </a:r>
            <a:r>
              <a:rPr lang="en-US" dirty="0"/>
              <a:t>XMPP</a:t>
            </a:r>
            <a:endParaRPr lang="ru-RU" dirty="0"/>
          </a:p>
        </p:txBody>
      </p:sp>
      <p:sp>
        <p:nvSpPr>
          <p:cNvPr id="5" name="Прямоугольник 4"/>
          <p:cNvSpPr/>
          <p:nvPr/>
        </p:nvSpPr>
        <p:spPr>
          <a:xfrm>
            <a:off x="401515" y="5775285"/>
            <a:ext cx="11790485" cy="707886"/>
          </a:xfrm>
          <a:prstGeom prst="rect">
            <a:avLst/>
          </a:prstGeom>
        </p:spPr>
        <p:txBody>
          <a:bodyPr wrap="square">
            <a:spAutoFit/>
          </a:bodyPr>
          <a:lstStyle/>
          <a:p>
            <a:r>
              <a:rPr lang="ru-RU" sz="2000" b="1" dirty="0">
                <a:solidFill>
                  <a:srgbClr val="222222"/>
                </a:solidFill>
                <a:latin typeface="Times New Roman" panose="02020603050405020304" pitchFamily="18" charset="0"/>
                <a:cs typeface="Times New Roman" panose="02020603050405020304" pitchFamily="18" charset="0"/>
              </a:rPr>
              <a:t>XMPP</a:t>
            </a:r>
            <a:r>
              <a:rPr lang="ru-RU" sz="2000" dirty="0">
                <a:solidFill>
                  <a:srgbClr val="222222"/>
                </a:solidFill>
                <a:latin typeface="Times New Roman" panose="02020603050405020304" pitchFamily="18" charset="0"/>
                <a:cs typeface="Times New Roman" panose="02020603050405020304" pitchFamily="18" charset="0"/>
              </a:rPr>
              <a:t> (англ</a:t>
            </a:r>
            <a:r>
              <a:rPr lang="ru-RU" sz="2000" dirty="0">
                <a:solidFill>
                  <a:srgbClr val="0B0080"/>
                </a:solidFill>
                <a:latin typeface="Times New Roman" panose="02020603050405020304" pitchFamily="18" charset="0"/>
                <a:cs typeface="Times New Roman" panose="02020603050405020304" pitchFamily="18" charset="0"/>
              </a:rPr>
              <a:t>.</a:t>
            </a:r>
            <a:r>
              <a:rPr lang="ru-RU" sz="2000" dirty="0">
                <a:solidFill>
                  <a:srgbClr val="222222"/>
                </a:solidFill>
                <a:latin typeface="Times New Roman" panose="02020603050405020304" pitchFamily="18" charset="0"/>
                <a:cs typeface="Times New Roman" panose="02020603050405020304" pitchFamily="18" charset="0"/>
              </a:rPr>
              <a:t> </a:t>
            </a:r>
            <a:r>
              <a:rPr lang="ru-RU" sz="2000" i="1" dirty="0" err="1">
                <a:solidFill>
                  <a:srgbClr val="222222"/>
                </a:solidFill>
                <a:latin typeface="Times New Roman" panose="02020603050405020304" pitchFamily="18" charset="0"/>
                <a:cs typeface="Times New Roman" panose="02020603050405020304" pitchFamily="18" charset="0"/>
              </a:rPr>
              <a:t>e</a:t>
            </a:r>
            <a:r>
              <a:rPr lang="ru-RU" sz="2000" b="1" i="1" dirty="0" err="1">
                <a:solidFill>
                  <a:srgbClr val="222222"/>
                </a:solidFill>
                <a:latin typeface="Times New Roman" panose="02020603050405020304" pitchFamily="18" charset="0"/>
                <a:cs typeface="Times New Roman" panose="02020603050405020304" pitchFamily="18" charset="0"/>
              </a:rPr>
              <a:t>X</a:t>
            </a:r>
            <a:r>
              <a:rPr lang="ru-RU" sz="2000" i="1" dirty="0" err="1">
                <a:solidFill>
                  <a:srgbClr val="222222"/>
                </a:solidFill>
                <a:latin typeface="Times New Roman" panose="02020603050405020304" pitchFamily="18" charset="0"/>
                <a:cs typeface="Times New Roman" panose="02020603050405020304" pitchFamily="18" charset="0"/>
              </a:rPr>
              <a:t>tensible</a:t>
            </a:r>
            <a:r>
              <a:rPr lang="ru-RU" sz="2000" i="1" dirty="0">
                <a:solidFill>
                  <a:srgbClr val="222222"/>
                </a:solidFill>
                <a:latin typeface="Times New Roman" panose="02020603050405020304" pitchFamily="18" charset="0"/>
                <a:cs typeface="Times New Roman" panose="02020603050405020304" pitchFamily="18" charset="0"/>
              </a:rPr>
              <a:t> </a:t>
            </a:r>
            <a:r>
              <a:rPr lang="ru-RU" sz="2000" b="1" i="1" dirty="0" err="1">
                <a:solidFill>
                  <a:srgbClr val="222222"/>
                </a:solidFill>
                <a:latin typeface="Times New Roman" panose="02020603050405020304" pitchFamily="18" charset="0"/>
                <a:cs typeface="Times New Roman" panose="02020603050405020304" pitchFamily="18" charset="0"/>
              </a:rPr>
              <a:t>M</a:t>
            </a:r>
            <a:r>
              <a:rPr lang="ru-RU" sz="2000" i="1" dirty="0" err="1">
                <a:solidFill>
                  <a:srgbClr val="222222"/>
                </a:solidFill>
                <a:latin typeface="Times New Roman" panose="02020603050405020304" pitchFamily="18" charset="0"/>
                <a:cs typeface="Times New Roman" panose="02020603050405020304" pitchFamily="18" charset="0"/>
              </a:rPr>
              <a:t>essaging</a:t>
            </a:r>
            <a:r>
              <a:rPr lang="ru-RU" sz="2000" i="1" dirty="0">
                <a:solidFill>
                  <a:srgbClr val="222222"/>
                </a:solidFill>
                <a:latin typeface="Times New Roman" panose="02020603050405020304" pitchFamily="18" charset="0"/>
                <a:cs typeface="Times New Roman" panose="02020603050405020304" pitchFamily="18" charset="0"/>
              </a:rPr>
              <a:t> </a:t>
            </a:r>
            <a:r>
              <a:rPr lang="ru-RU" sz="2000" i="1" dirty="0" err="1">
                <a:solidFill>
                  <a:srgbClr val="222222"/>
                </a:solidFill>
                <a:latin typeface="Times New Roman" panose="02020603050405020304" pitchFamily="18" charset="0"/>
                <a:cs typeface="Times New Roman" panose="02020603050405020304" pitchFamily="18" charset="0"/>
              </a:rPr>
              <a:t>and</a:t>
            </a:r>
            <a:r>
              <a:rPr lang="ru-RU" sz="2000" i="1" dirty="0">
                <a:solidFill>
                  <a:srgbClr val="222222"/>
                </a:solidFill>
                <a:latin typeface="Times New Roman" panose="02020603050405020304" pitchFamily="18" charset="0"/>
                <a:cs typeface="Times New Roman" panose="02020603050405020304" pitchFamily="18" charset="0"/>
              </a:rPr>
              <a:t> </a:t>
            </a:r>
            <a:r>
              <a:rPr lang="ru-RU" sz="2000" b="1" i="1" dirty="0" err="1">
                <a:solidFill>
                  <a:srgbClr val="222222"/>
                </a:solidFill>
                <a:latin typeface="Times New Roman" panose="02020603050405020304" pitchFamily="18" charset="0"/>
                <a:cs typeface="Times New Roman" panose="02020603050405020304" pitchFamily="18" charset="0"/>
              </a:rPr>
              <a:t>P</a:t>
            </a:r>
            <a:r>
              <a:rPr lang="ru-RU" sz="2000" i="1" dirty="0" err="1">
                <a:solidFill>
                  <a:srgbClr val="222222"/>
                </a:solidFill>
                <a:latin typeface="Times New Roman" panose="02020603050405020304" pitchFamily="18" charset="0"/>
                <a:cs typeface="Times New Roman" panose="02020603050405020304" pitchFamily="18" charset="0"/>
              </a:rPr>
              <a:t>resence</a:t>
            </a:r>
            <a:r>
              <a:rPr lang="ru-RU" sz="2000" i="1" dirty="0">
                <a:solidFill>
                  <a:srgbClr val="222222"/>
                </a:solidFill>
                <a:latin typeface="Times New Roman" panose="02020603050405020304" pitchFamily="18" charset="0"/>
                <a:cs typeface="Times New Roman" panose="02020603050405020304" pitchFamily="18" charset="0"/>
              </a:rPr>
              <a:t> </a:t>
            </a:r>
            <a:r>
              <a:rPr lang="ru-RU" sz="2000" b="1" i="1" dirty="0" err="1">
                <a:solidFill>
                  <a:srgbClr val="222222"/>
                </a:solidFill>
                <a:latin typeface="Times New Roman" panose="02020603050405020304" pitchFamily="18" charset="0"/>
                <a:cs typeface="Times New Roman" panose="02020603050405020304" pitchFamily="18" charset="0"/>
              </a:rPr>
              <a:t>P</a:t>
            </a:r>
            <a:r>
              <a:rPr lang="ru-RU" sz="2000" i="1" dirty="0" err="1">
                <a:solidFill>
                  <a:srgbClr val="222222"/>
                </a:solidFill>
                <a:latin typeface="Times New Roman" panose="02020603050405020304" pitchFamily="18" charset="0"/>
                <a:cs typeface="Times New Roman" panose="02020603050405020304" pitchFamily="18" charset="0"/>
              </a:rPr>
              <a:t>rotocol</a:t>
            </a:r>
            <a:r>
              <a:rPr lang="ru-RU" sz="2000" dirty="0">
                <a:solidFill>
                  <a:srgbClr val="222222"/>
                </a:solidFill>
                <a:latin typeface="Times New Roman" panose="02020603050405020304" pitchFamily="18" charset="0"/>
                <a:cs typeface="Times New Roman" panose="02020603050405020304" pitchFamily="18" charset="0"/>
              </a:rPr>
              <a:t> «расширяемый протокол обмена сообщениями и информацией о присутствии»),</a:t>
            </a:r>
            <a:r>
              <a:rPr lang="ru-RU" sz="2000" dirty="0">
                <a:latin typeface="Times New Roman" panose="02020603050405020304" pitchFamily="18" charset="0"/>
                <a:cs typeface="Times New Roman" panose="02020603050405020304" pitchFamily="18" charset="0"/>
              </a:rPr>
              <a:t> «транспорт»  для обмена сообщениями общего назначения</a:t>
            </a:r>
            <a:r>
              <a:rPr lang="ru-RU" sz="2000" dirty="0">
                <a:solidFill>
                  <a:srgbClr val="222222"/>
                </a:solidFill>
                <a:latin typeface="Times New Roman" panose="02020603050405020304" pitchFamily="18" charset="0"/>
                <a:cs typeface="Times New Roman" panose="02020603050405020304" pitchFamily="18" charset="0"/>
              </a:rPr>
              <a:t> </a:t>
            </a:r>
            <a:endParaRPr lang="ru-RU" sz="2000" dirty="0">
              <a:latin typeface="Times New Roman" panose="02020603050405020304" pitchFamily="18" charset="0"/>
              <a:cs typeface="Times New Roman" panose="02020603050405020304" pitchFamily="18" charset="0"/>
            </a:endParaRPr>
          </a:p>
        </p:txBody>
      </p:sp>
      <p:sp>
        <p:nvSpPr>
          <p:cNvPr id="3" name="Номер слайда 2"/>
          <p:cNvSpPr>
            <a:spLocks noGrp="1"/>
          </p:cNvSpPr>
          <p:nvPr>
            <p:ph type="sldNum" sz="quarter" idx="12"/>
          </p:nvPr>
        </p:nvSpPr>
        <p:spPr/>
        <p:txBody>
          <a:bodyPr/>
          <a:lstStyle/>
          <a:p>
            <a:fld id="{90A79164-CC0D-48E6-A328-E8EB2F3E2667}" type="slidenum">
              <a:rPr lang="ru-RU" smtClean="0"/>
              <a:t>7</a:t>
            </a:fld>
            <a:endParaRPr lang="ru-RU" dirty="0"/>
          </a:p>
        </p:txBody>
      </p:sp>
      <p:pic>
        <p:nvPicPr>
          <p:cNvPr id="4" name="Рисунок 3">
            <a:extLst>
              <a:ext uri="{FF2B5EF4-FFF2-40B4-BE49-F238E27FC236}">
                <a16:creationId xmlns:a16="http://schemas.microsoft.com/office/drawing/2014/main" id="{D8A8D2EF-0BC8-475D-A708-4866C11E5CA1}"/>
              </a:ext>
            </a:extLst>
          </p:cNvPr>
          <p:cNvPicPr>
            <a:picLocks noChangeAspect="1"/>
          </p:cNvPicPr>
          <p:nvPr/>
        </p:nvPicPr>
        <p:blipFill>
          <a:blip r:embed="rId3"/>
          <a:stretch>
            <a:fillRect/>
          </a:stretch>
        </p:blipFill>
        <p:spPr>
          <a:xfrm>
            <a:off x="9697786" y="2241469"/>
            <a:ext cx="2149566" cy="2767457"/>
          </a:xfrm>
          <a:prstGeom prst="rect">
            <a:avLst/>
          </a:prstGeom>
        </p:spPr>
      </p:pic>
      <p:sp>
        <p:nvSpPr>
          <p:cNvPr id="9" name="TextBox 8">
            <a:extLst>
              <a:ext uri="{FF2B5EF4-FFF2-40B4-BE49-F238E27FC236}">
                <a16:creationId xmlns:a16="http://schemas.microsoft.com/office/drawing/2014/main" id="{AB470CC5-18D1-49DD-B3F5-E598CDA34C1C}"/>
              </a:ext>
            </a:extLst>
          </p:cNvPr>
          <p:cNvSpPr txBox="1"/>
          <p:nvPr/>
        </p:nvSpPr>
        <p:spPr>
          <a:xfrm>
            <a:off x="9537154" y="5139522"/>
            <a:ext cx="2449260" cy="369332"/>
          </a:xfrm>
          <a:prstGeom prst="rect">
            <a:avLst/>
          </a:prstGeom>
          <a:noFill/>
        </p:spPr>
        <p:txBody>
          <a:bodyPr wrap="none" rtlCol="0">
            <a:spAutoFit/>
          </a:bodyPr>
          <a:lstStyle/>
          <a:p>
            <a:r>
              <a:rPr lang="en-US" dirty="0"/>
              <a:t>Sveta@europa.nasa.guv</a:t>
            </a:r>
            <a:endParaRPr lang="ru-RU" dirty="0"/>
          </a:p>
        </p:txBody>
      </p:sp>
      <p:sp>
        <p:nvSpPr>
          <p:cNvPr id="10" name="TextBox 9">
            <a:extLst>
              <a:ext uri="{FF2B5EF4-FFF2-40B4-BE49-F238E27FC236}">
                <a16:creationId xmlns:a16="http://schemas.microsoft.com/office/drawing/2014/main" id="{A0EA147F-09E1-4BA1-B146-91B695292E18}"/>
              </a:ext>
            </a:extLst>
          </p:cNvPr>
          <p:cNvSpPr txBox="1"/>
          <p:nvPr/>
        </p:nvSpPr>
        <p:spPr>
          <a:xfrm>
            <a:off x="401515" y="5117524"/>
            <a:ext cx="2399118" cy="646331"/>
          </a:xfrm>
          <a:prstGeom prst="rect">
            <a:avLst/>
          </a:prstGeom>
          <a:noFill/>
        </p:spPr>
        <p:txBody>
          <a:bodyPr wrap="none" rtlCol="0">
            <a:spAutoFit/>
          </a:bodyPr>
          <a:lstStyle/>
          <a:p>
            <a:r>
              <a:rPr lang="en-US" dirty="0"/>
              <a:t>Vova@europa.nasa.guv</a:t>
            </a:r>
            <a:endParaRPr lang="ru-RU" dirty="0"/>
          </a:p>
          <a:p>
            <a:endParaRPr lang="ru-RU" dirty="0"/>
          </a:p>
        </p:txBody>
      </p:sp>
      <p:sp>
        <p:nvSpPr>
          <p:cNvPr id="12" name="TextBox 11">
            <a:extLst>
              <a:ext uri="{FF2B5EF4-FFF2-40B4-BE49-F238E27FC236}">
                <a16:creationId xmlns:a16="http://schemas.microsoft.com/office/drawing/2014/main" id="{0646A326-07DF-44E0-BF8A-376FDC9DD0BF}"/>
              </a:ext>
            </a:extLst>
          </p:cNvPr>
          <p:cNvSpPr txBox="1"/>
          <p:nvPr/>
        </p:nvSpPr>
        <p:spPr>
          <a:xfrm>
            <a:off x="5526697" y="5241886"/>
            <a:ext cx="1738361" cy="646331"/>
          </a:xfrm>
          <a:prstGeom prst="rect">
            <a:avLst/>
          </a:prstGeom>
          <a:noFill/>
        </p:spPr>
        <p:txBody>
          <a:bodyPr wrap="none" rtlCol="0">
            <a:spAutoFit/>
          </a:bodyPr>
          <a:lstStyle/>
          <a:p>
            <a:r>
              <a:rPr lang="en-US" dirty="0" err="1"/>
              <a:t>europa.nasa.guv</a:t>
            </a:r>
            <a:endParaRPr lang="ru-RU" dirty="0"/>
          </a:p>
          <a:p>
            <a:endParaRPr lang="ru-RU" dirty="0"/>
          </a:p>
        </p:txBody>
      </p:sp>
      <p:sp>
        <p:nvSpPr>
          <p:cNvPr id="13" name="TextBox 12">
            <a:extLst>
              <a:ext uri="{FF2B5EF4-FFF2-40B4-BE49-F238E27FC236}">
                <a16:creationId xmlns:a16="http://schemas.microsoft.com/office/drawing/2014/main" id="{10668702-E4C1-48CB-B2F0-353E9044E07F}"/>
              </a:ext>
            </a:extLst>
          </p:cNvPr>
          <p:cNvSpPr txBox="1"/>
          <p:nvPr/>
        </p:nvSpPr>
        <p:spPr>
          <a:xfrm>
            <a:off x="1074533" y="1707945"/>
            <a:ext cx="1389888" cy="646331"/>
          </a:xfrm>
          <a:prstGeom prst="rect">
            <a:avLst/>
          </a:prstGeom>
          <a:noFill/>
        </p:spPr>
        <p:txBody>
          <a:bodyPr wrap="square" rtlCol="0">
            <a:spAutoFit/>
          </a:bodyPr>
          <a:lstStyle/>
          <a:p>
            <a:r>
              <a:rPr lang="en-US" sz="3600" dirty="0"/>
              <a:t>XMPP</a:t>
            </a:r>
            <a:endParaRPr lang="ru-RU" sz="2800" dirty="0"/>
          </a:p>
        </p:txBody>
      </p:sp>
      <p:sp>
        <p:nvSpPr>
          <p:cNvPr id="15" name="TextBox 14">
            <a:extLst>
              <a:ext uri="{FF2B5EF4-FFF2-40B4-BE49-F238E27FC236}">
                <a16:creationId xmlns:a16="http://schemas.microsoft.com/office/drawing/2014/main" id="{28322D50-87A1-4A17-91DC-129A26444AC0}"/>
              </a:ext>
            </a:extLst>
          </p:cNvPr>
          <p:cNvSpPr txBox="1"/>
          <p:nvPr/>
        </p:nvSpPr>
        <p:spPr>
          <a:xfrm>
            <a:off x="5808403" y="1238993"/>
            <a:ext cx="1442721" cy="1077218"/>
          </a:xfrm>
          <a:prstGeom prst="rect">
            <a:avLst/>
          </a:prstGeom>
          <a:noFill/>
          <a:ln>
            <a:solidFill>
              <a:schemeClr val="bg1"/>
            </a:solidFill>
          </a:ln>
        </p:spPr>
        <p:txBody>
          <a:bodyPr wrap="square" rtlCol="0">
            <a:spAutoFit/>
          </a:bodyPr>
          <a:lstStyle/>
          <a:p>
            <a:r>
              <a:rPr lang="en-US" sz="3200" dirty="0"/>
              <a:t>XMPP</a:t>
            </a:r>
            <a:endParaRPr lang="ru-RU" sz="3200" dirty="0"/>
          </a:p>
          <a:p>
            <a:r>
              <a:rPr lang="en-US" sz="3200" dirty="0"/>
              <a:t>server</a:t>
            </a:r>
            <a:endParaRPr lang="ru-RU" sz="3600" dirty="0"/>
          </a:p>
        </p:txBody>
      </p:sp>
      <p:sp>
        <p:nvSpPr>
          <p:cNvPr id="16" name="TextBox 15">
            <a:extLst>
              <a:ext uri="{FF2B5EF4-FFF2-40B4-BE49-F238E27FC236}">
                <a16:creationId xmlns:a16="http://schemas.microsoft.com/office/drawing/2014/main" id="{D4D6CEEB-9832-45AE-AF4F-FE150A3722E6}"/>
              </a:ext>
            </a:extLst>
          </p:cNvPr>
          <p:cNvSpPr txBox="1"/>
          <p:nvPr/>
        </p:nvSpPr>
        <p:spPr>
          <a:xfrm>
            <a:off x="10147364" y="1743317"/>
            <a:ext cx="1389888" cy="584775"/>
          </a:xfrm>
          <a:prstGeom prst="rect">
            <a:avLst/>
          </a:prstGeom>
          <a:noFill/>
        </p:spPr>
        <p:txBody>
          <a:bodyPr wrap="square" rtlCol="0">
            <a:spAutoFit/>
          </a:bodyPr>
          <a:lstStyle/>
          <a:p>
            <a:r>
              <a:rPr lang="en-US" sz="3200" dirty="0"/>
              <a:t>XMPP</a:t>
            </a:r>
            <a:endParaRPr lang="ru-RU" sz="2800" dirty="0"/>
          </a:p>
        </p:txBody>
      </p:sp>
      <p:pic>
        <p:nvPicPr>
          <p:cNvPr id="8" name="Рисунок 7">
            <a:extLst>
              <a:ext uri="{FF2B5EF4-FFF2-40B4-BE49-F238E27FC236}">
                <a16:creationId xmlns:a16="http://schemas.microsoft.com/office/drawing/2014/main" id="{F8A03BD1-31B6-4918-B897-0072EA469E79}"/>
              </a:ext>
            </a:extLst>
          </p:cNvPr>
          <p:cNvPicPr>
            <a:picLocks noChangeAspect="1"/>
          </p:cNvPicPr>
          <p:nvPr/>
        </p:nvPicPr>
        <p:blipFill>
          <a:blip r:embed="rId4"/>
          <a:stretch>
            <a:fillRect/>
          </a:stretch>
        </p:blipFill>
        <p:spPr>
          <a:xfrm flipV="1">
            <a:off x="8300720" y="3785618"/>
            <a:ext cx="1397066" cy="133000"/>
          </a:xfrm>
          <a:prstGeom prst="rect">
            <a:avLst/>
          </a:prstGeom>
        </p:spPr>
      </p:pic>
      <p:pic>
        <p:nvPicPr>
          <p:cNvPr id="17" name="Рисунок 16">
            <a:extLst>
              <a:ext uri="{FF2B5EF4-FFF2-40B4-BE49-F238E27FC236}">
                <a16:creationId xmlns:a16="http://schemas.microsoft.com/office/drawing/2014/main" id="{809EAA03-2C58-43F5-90F3-40A2CC56FC79}"/>
              </a:ext>
            </a:extLst>
          </p:cNvPr>
          <p:cNvPicPr>
            <a:picLocks noChangeAspect="1"/>
          </p:cNvPicPr>
          <p:nvPr/>
        </p:nvPicPr>
        <p:blipFill>
          <a:blip r:embed="rId3"/>
          <a:stretch>
            <a:fillRect/>
          </a:stretch>
        </p:blipFill>
        <p:spPr>
          <a:xfrm>
            <a:off x="694694" y="2216851"/>
            <a:ext cx="2149566" cy="2767457"/>
          </a:xfrm>
          <a:prstGeom prst="rect">
            <a:avLst/>
          </a:prstGeom>
        </p:spPr>
      </p:pic>
      <p:pic>
        <p:nvPicPr>
          <p:cNvPr id="19" name="Рисунок 18">
            <a:extLst>
              <a:ext uri="{FF2B5EF4-FFF2-40B4-BE49-F238E27FC236}">
                <a16:creationId xmlns:a16="http://schemas.microsoft.com/office/drawing/2014/main" id="{608AD0C3-4C44-4C05-9280-AE4E4E40FF75}"/>
              </a:ext>
            </a:extLst>
          </p:cNvPr>
          <p:cNvPicPr>
            <a:picLocks noChangeAspect="1"/>
          </p:cNvPicPr>
          <p:nvPr/>
        </p:nvPicPr>
        <p:blipFill>
          <a:blip r:embed="rId4"/>
          <a:stretch>
            <a:fillRect/>
          </a:stretch>
        </p:blipFill>
        <p:spPr>
          <a:xfrm rot="10800000" flipV="1">
            <a:off x="2844260" y="3785617"/>
            <a:ext cx="1473740" cy="133001"/>
          </a:xfrm>
          <a:prstGeom prst="rect">
            <a:avLst/>
          </a:prstGeom>
        </p:spPr>
      </p:pic>
      <p:sp>
        <p:nvSpPr>
          <p:cNvPr id="14" name="Прямоугольник 13">
            <a:extLst>
              <a:ext uri="{FF2B5EF4-FFF2-40B4-BE49-F238E27FC236}">
                <a16:creationId xmlns:a16="http://schemas.microsoft.com/office/drawing/2014/main" id="{C701B895-DC32-4758-9E56-6E5B5A9F7966}"/>
              </a:ext>
            </a:extLst>
          </p:cNvPr>
          <p:cNvSpPr/>
          <p:nvPr/>
        </p:nvSpPr>
        <p:spPr>
          <a:xfrm>
            <a:off x="5449729" y="4559972"/>
            <a:ext cx="1642588" cy="387116"/>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solidFill>
                  <a:schemeClr val="tx1"/>
                </a:solidFill>
              </a:rPr>
              <a:t>Маршрутизатор</a:t>
            </a:r>
          </a:p>
        </p:txBody>
      </p:sp>
      <p:sp>
        <p:nvSpPr>
          <p:cNvPr id="20" name="Прямоугольник 19">
            <a:extLst>
              <a:ext uri="{FF2B5EF4-FFF2-40B4-BE49-F238E27FC236}">
                <a16:creationId xmlns:a16="http://schemas.microsoft.com/office/drawing/2014/main" id="{55B95889-54E0-46AF-A926-A481B57DA582}"/>
              </a:ext>
            </a:extLst>
          </p:cNvPr>
          <p:cNvSpPr/>
          <p:nvPr/>
        </p:nvSpPr>
        <p:spPr>
          <a:xfrm>
            <a:off x="3912272" y="3505531"/>
            <a:ext cx="1157527" cy="56017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с</a:t>
            </a:r>
            <a:r>
              <a:rPr lang="en-US" dirty="0">
                <a:solidFill>
                  <a:schemeClr val="tx1"/>
                </a:solidFill>
              </a:rPr>
              <a:t>2s</a:t>
            </a:r>
            <a:br>
              <a:rPr lang="en-US" dirty="0">
                <a:solidFill>
                  <a:schemeClr val="tx1"/>
                </a:solidFill>
              </a:rPr>
            </a:br>
            <a:r>
              <a:rPr lang="ru-RU" dirty="0">
                <a:solidFill>
                  <a:schemeClr val="tx1"/>
                </a:solidFill>
              </a:rPr>
              <a:t>порт 5222</a:t>
            </a:r>
          </a:p>
        </p:txBody>
      </p:sp>
      <p:sp>
        <p:nvSpPr>
          <p:cNvPr id="21" name="Прямоугольник 20">
            <a:extLst>
              <a:ext uri="{FF2B5EF4-FFF2-40B4-BE49-F238E27FC236}">
                <a16:creationId xmlns:a16="http://schemas.microsoft.com/office/drawing/2014/main" id="{F84B0A8A-AD48-4111-A24E-579813ACE248}"/>
              </a:ext>
            </a:extLst>
          </p:cNvPr>
          <p:cNvSpPr/>
          <p:nvPr/>
        </p:nvSpPr>
        <p:spPr>
          <a:xfrm>
            <a:off x="7655453" y="3476804"/>
            <a:ext cx="1157527" cy="56017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с</a:t>
            </a:r>
            <a:r>
              <a:rPr lang="en-US" dirty="0">
                <a:solidFill>
                  <a:schemeClr val="tx1"/>
                </a:solidFill>
              </a:rPr>
              <a:t>2s</a:t>
            </a:r>
            <a:br>
              <a:rPr lang="en-US" dirty="0">
                <a:solidFill>
                  <a:schemeClr val="tx1"/>
                </a:solidFill>
              </a:rPr>
            </a:br>
            <a:r>
              <a:rPr lang="ru-RU" dirty="0">
                <a:solidFill>
                  <a:schemeClr val="tx1"/>
                </a:solidFill>
              </a:rPr>
              <a:t>порт 5222</a:t>
            </a:r>
          </a:p>
        </p:txBody>
      </p:sp>
      <p:cxnSp>
        <p:nvCxnSpPr>
          <p:cNvPr id="23" name="Прямая со стрелкой 22">
            <a:extLst>
              <a:ext uri="{FF2B5EF4-FFF2-40B4-BE49-F238E27FC236}">
                <a16:creationId xmlns:a16="http://schemas.microsoft.com/office/drawing/2014/main" id="{B08F8120-05CE-498F-A51B-75C74202479F}"/>
              </a:ext>
            </a:extLst>
          </p:cNvPr>
          <p:cNvCxnSpPr>
            <a:cxnSpLocks/>
            <a:stCxn id="20" idx="3"/>
          </p:cNvCxnSpPr>
          <p:nvPr/>
        </p:nvCxnSpPr>
        <p:spPr>
          <a:xfrm>
            <a:off x="5069799" y="3785617"/>
            <a:ext cx="645267" cy="77435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Прямая со стрелкой 25">
            <a:extLst>
              <a:ext uri="{FF2B5EF4-FFF2-40B4-BE49-F238E27FC236}">
                <a16:creationId xmlns:a16="http://schemas.microsoft.com/office/drawing/2014/main" id="{60CBEF8B-A2AF-427D-BE15-74063336A7D5}"/>
              </a:ext>
            </a:extLst>
          </p:cNvPr>
          <p:cNvCxnSpPr>
            <a:cxnSpLocks/>
            <a:endCxn id="21" idx="1"/>
          </p:cNvCxnSpPr>
          <p:nvPr/>
        </p:nvCxnSpPr>
        <p:spPr>
          <a:xfrm flipV="1">
            <a:off x="6846795" y="3756890"/>
            <a:ext cx="808658" cy="80308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Прямоугольник 30">
            <a:extLst>
              <a:ext uri="{FF2B5EF4-FFF2-40B4-BE49-F238E27FC236}">
                <a16:creationId xmlns:a16="http://schemas.microsoft.com/office/drawing/2014/main" id="{6777FD97-6ECB-49D1-8717-779B09547DE2}"/>
              </a:ext>
            </a:extLst>
          </p:cNvPr>
          <p:cNvSpPr/>
          <p:nvPr/>
        </p:nvSpPr>
        <p:spPr>
          <a:xfrm>
            <a:off x="6236199" y="2413755"/>
            <a:ext cx="1221192" cy="26819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транспорт</a:t>
            </a:r>
          </a:p>
        </p:txBody>
      </p:sp>
      <p:sp>
        <p:nvSpPr>
          <p:cNvPr id="32" name="Прямоугольник 31">
            <a:extLst>
              <a:ext uri="{FF2B5EF4-FFF2-40B4-BE49-F238E27FC236}">
                <a16:creationId xmlns:a16="http://schemas.microsoft.com/office/drawing/2014/main" id="{BEDA8B11-6A8E-4733-9215-B78F04A3E00C}"/>
              </a:ext>
            </a:extLst>
          </p:cNvPr>
          <p:cNvSpPr/>
          <p:nvPr/>
        </p:nvSpPr>
        <p:spPr>
          <a:xfrm>
            <a:off x="6395877" y="2656425"/>
            <a:ext cx="1221192" cy="26819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транспорт</a:t>
            </a:r>
          </a:p>
        </p:txBody>
      </p:sp>
      <p:sp>
        <p:nvSpPr>
          <p:cNvPr id="33" name="Прямоугольник 32">
            <a:extLst>
              <a:ext uri="{FF2B5EF4-FFF2-40B4-BE49-F238E27FC236}">
                <a16:creationId xmlns:a16="http://schemas.microsoft.com/office/drawing/2014/main" id="{8FF3E937-3905-4A9E-863A-7974E4BCA904}"/>
              </a:ext>
            </a:extLst>
          </p:cNvPr>
          <p:cNvSpPr/>
          <p:nvPr/>
        </p:nvSpPr>
        <p:spPr>
          <a:xfrm>
            <a:off x="6606576" y="2897783"/>
            <a:ext cx="1221192" cy="26819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транспорт</a:t>
            </a:r>
          </a:p>
        </p:txBody>
      </p:sp>
      <p:cxnSp>
        <p:nvCxnSpPr>
          <p:cNvPr id="35" name="Прямая со стрелкой 34">
            <a:extLst>
              <a:ext uri="{FF2B5EF4-FFF2-40B4-BE49-F238E27FC236}">
                <a16:creationId xmlns:a16="http://schemas.microsoft.com/office/drawing/2014/main" id="{D999576E-AF4D-45DA-836B-779F35087DF8}"/>
              </a:ext>
            </a:extLst>
          </p:cNvPr>
          <p:cNvCxnSpPr>
            <a:cxnSpLocks/>
            <a:stCxn id="14" idx="0"/>
          </p:cNvCxnSpPr>
          <p:nvPr/>
        </p:nvCxnSpPr>
        <p:spPr>
          <a:xfrm flipV="1">
            <a:off x="6271023" y="2667006"/>
            <a:ext cx="0" cy="1892966"/>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Прямая со стрелкой 35">
            <a:extLst>
              <a:ext uri="{FF2B5EF4-FFF2-40B4-BE49-F238E27FC236}">
                <a16:creationId xmlns:a16="http://schemas.microsoft.com/office/drawing/2014/main" id="{B893454F-3726-4761-A131-2E74BA9E408F}"/>
              </a:ext>
            </a:extLst>
          </p:cNvPr>
          <p:cNvCxnSpPr>
            <a:cxnSpLocks/>
            <a:stCxn id="14" idx="0"/>
          </p:cNvCxnSpPr>
          <p:nvPr/>
        </p:nvCxnSpPr>
        <p:spPr>
          <a:xfrm flipV="1">
            <a:off x="6271023" y="2948384"/>
            <a:ext cx="178134" cy="1611588"/>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Прямая со стрелкой 41">
            <a:extLst>
              <a:ext uri="{FF2B5EF4-FFF2-40B4-BE49-F238E27FC236}">
                <a16:creationId xmlns:a16="http://schemas.microsoft.com/office/drawing/2014/main" id="{40471953-9A89-4B6D-AA1D-86CE43AAC63A}"/>
              </a:ext>
            </a:extLst>
          </p:cNvPr>
          <p:cNvCxnSpPr>
            <a:endCxn id="14" idx="0"/>
          </p:cNvCxnSpPr>
          <p:nvPr/>
        </p:nvCxnSpPr>
        <p:spPr>
          <a:xfrm flipH="1">
            <a:off x="6271023" y="3165980"/>
            <a:ext cx="335553" cy="139399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6C86425F-2C2A-452B-944F-4697291EEF2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93223" y="2447528"/>
            <a:ext cx="226449" cy="226449"/>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Прямая со стрелкой 43">
            <a:extLst>
              <a:ext uri="{FF2B5EF4-FFF2-40B4-BE49-F238E27FC236}">
                <a16:creationId xmlns:a16="http://schemas.microsoft.com/office/drawing/2014/main" id="{42ED8DDB-81B5-4F56-85B5-12CDE88DCE4C}"/>
              </a:ext>
            </a:extLst>
          </p:cNvPr>
          <p:cNvCxnSpPr>
            <a:cxnSpLocks/>
            <a:stCxn id="31" idx="3"/>
            <a:endCxn id="2050" idx="1"/>
          </p:cNvCxnSpPr>
          <p:nvPr/>
        </p:nvCxnSpPr>
        <p:spPr>
          <a:xfrm>
            <a:off x="7457391" y="2547854"/>
            <a:ext cx="1135832" cy="1289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56" name="Picture 8">
            <a:extLst>
              <a:ext uri="{FF2B5EF4-FFF2-40B4-BE49-F238E27FC236}">
                <a16:creationId xmlns:a16="http://schemas.microsoft.com/office/drawing/2014/main" id="{E8B9EB57-30BB-47AE-82D5-035EC3B7F5F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64704" y="2557430"/>
            <a:ext cx="469097" cy="469097"/>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Прямая со стрелкой 47">
            <a:extLst>
              <a:ext uri="{FF2B5EF4-FFF2-40B4-BE49-F238E27FC236}">
                <a16:creationId xmlns:a16="http://schemas.microsoft.com/office/drawing/2014/main" id="{51C024E8-7E39-4239-99A4-0938231AF299}"/>
              </a:ext>
            </a:extLst>
          </p:cNvPr>
          <p:cNvCxnSpPr>
            <a:cxnSpLocks/>
            <a:stCxn id="32" idx="3"/>
          </p:cNvCxnSpPr>
          <p:nvPr/>
        </p:nvCxnSpPr>
        <p:spPr>
          <a:xfrm>
            <a:off x="7617069" y="2790524"/>
            <a:ext cx="1274907" cy="14784"/>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58" name="Picture 10">
            <a:extLst>
              <a:ext uri="{FF2B5EF4-FFF2-40B4-BE49-F238E27FC236}">
                <a16:creationId xmlns:a16="http://schemas.microsoft.com/office/drawing/2014/main" id="{082A1483-CB37-4761-8E3C-86E4B19B37C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79263" y="2893294"/>
            <a:ext cx="296119" cy="296119"/>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Прямая со стрелкой 49">
            <a:extLst>
              <a:ext uri="{FF2B5EF4-FFF2-40B4-BE49-F238E27FC236}">
                <a16:creationId xmlns:a16="http://schemas.microsoft.com/office/drawing/2014/main" id="{72CD4C41-31A4-4B49-8743-F1705E9F82D1}"/>
              </a:ext>
            </a:extLst>
          </p:cNvPr>
          <p:cNvCxnSpPr>
            <a:stCxn id="33" idx="3"/>
            <a:endCxn id="2058" idx="1"/>
          </p:cNvCxnSpPr>
          <p:nvPr/>
        </p:nvCxnSpPr>
        <p:spPr>
          <a:xfrm>
            <a:off x="7827768" y="3031882"/>
            <a:ext cx="751495" cy="947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Прямоугольник 54">
            <a:extLst>
              <a:ext uri="{FF2B5EF4-FFF2-40B4-BE49-F238E27FC236}">
                <a16:creationId xmlns:a16="http://schemas.microsoft.com/office/drawing/2014/main" id="{63AADEEE-6941-4F8F-8BD0-5D8B0282007F}"/>
              </a:ext>
            </a:extLst>
          </p:cNvPr>
          <p:cNvSpPr/>
          <p:nvPr/>
        </p:nvSpPr>
        <p:spPr>
          <a:xfrm>
            <a:off x="7884750" y="4521887"/>
            <a:ext cx="553956" cy="45809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s2s</a:t>
            </a:r>
            <a:endParaRPr lang="ru-RU" dirty="0">
              <a:solidFill>
                <a:schemeClr val="tx1"/>
              </a:solidFill>
            </a:endParaRPr>
          </a:p>
        </p:txBody>
      </p:sp>
      <p:cxnSp>
        <p:nvCxnSpPr>
          <p:cNvPr id="57" name="Прямая со стрелкой 56">
            <a:extLst>
              <a:ext uri="{FF2B5EF4-FFF2-40B4-BE49-F238E27FC236}">
                <a16:creationId xmlns:a16="http://schemas.microsoft.com/office/drawing/2014/main" id="{069488CC-A931-4CCB-930A-1F6573E923CF}"/>
              </a:ext>
            </a:extLst>
          </p:cNvPr>
          <p:cNvCxnSpPr>
            <a:stCxn id="14" idx="3"/>
            <a:endCxn id="55" idx="1"/>
          </p:cNvCxnSpPr>
          <p:nvPr/>
        </p:nvCxnSpPr>
        <p:spPr>
          <a:xfrm flipV="1">
            <a:off x="7092317" y="4750936"/>
            <a:ext cx="792433" cy="2594"/>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Прямая со стрелкой 59">
            <a:extLst>
              <a:ext uri="{FF2B5EF4-FFF2-40B4-BE49-F238E27FC236}">
                <a16:creationId xmlns:a16="http://schemas.microsoft.com/office/drawing/2014/main" id="{6D9030B6-614E-4307-B480-B757E8209789}"/>
              </a:ext>
            </a:extLst>
          </p:cNvPr>
          <p:cNvCxnSpPr>
            <a:stCxn id="55" idx="2"/>
          </p:cNvCxnSpPr>
          <p:nvPr/>
        </p:nvCxnSpPr>
        <p:spPr>
          <a:xfrm>
            <a:off x="8161728" y="4979985"/>
            <a:ext cx="417535" cy="3442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Прямоугольник: скругленные углы 60">
            <a:extLst>
              <a:ext uri="{FF2B5EF4-FFF2-40B4-BE49-F238E27FC236}">
                <a16:creationId xmlns:a16="http://schemas.microsoft.com/office/drawing/2014/main" id="{2286F588-F991-45D8-B1E7-5E7CC6FE6440}"/>
              </a:ext>
            </a:extLst>
          </p:cNvPr>
          <p:cNvSpPr/>
          <p:nvPr/>
        </p:nvSpPr>
        <p:spPr>
          <a:xfrm>
            <a:off x="8577698" y="5143918"/>
            <a:ext cx="417535" cy="26184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solidFill>
            </a:endParaRPr>
          </a:p>
        </p:txBody>
      </p:sp>
      <p:sp>
        <p:nvSpPr>
          <p:cNvPr id="68" name="TextBox 67">
            <a:extLst>
              <a:ext uri="{FF2B5EF4-FFF2-40B4-BE49-F238E27FC236}">
                <a16:creationId xmlns:a16="http://schemas.microsoft.com/office/drawing/2014/main" id="{23507A72-FE5D-4782-AFC1-4889E1AD3C90}"/>
              </a:ext>
            </a:extLst>
          </p:cNvPr>
          <p:cNvSpPr txBox="1"/>
          <p:nvPr/>
        </p:nvSpPr>
        <p:spPr>
          <a:xfrm>
            <a:off x="8533062" y="4716627"/>
            <a:ext cx="1554866" cy="430887"/>
          </a:xfrm>
          <a:prstGeom prst="rect">
            <a:avLst/>
          </a:prstGeom>
          <a:noFill/>
          <a:ln>
            <a:solidFill>
              <a:schemeClr val="bg1"/>
            </a:solidFill>
          </a:ln>
        </p:spPr>
        <p:txBody>
          <a:bodyPr wrap="square" rtlCol="0">
            <a:spAutoFit/>
          </a:bodyPr>
          <a:lstStyle/>
          <a:p>
            <a:r>
              <a:rPr lang="en-US" sz="1050" dirty="0"/>
              <a:t>XMPP</a:t>
            </a:r>
            <a:endParaRPr lang="ru-RU" sz="1050" dirty="0"/>
          </a:p>
          <a:p>
            <a:r>
              <a:rPr lang="en-US" sz="1050" dirty="0"/>
              <a:t>server</a:t>
            </a:r>
            <a:endParaRPr lang="ru-RU" sz="1100" dirty="0"/>
          </a:p>
        </p:txBody>
      </p:sp>
      <p:sp>
        <p:nvSpPr>
          <p:cNvPr id="62" name="Прямоугольник 61">
            <a:extLst>
              <a:ext uri="{FF2B5EF4-FFF2-40B4-BE49-F238E27FC236}">
                <a16:creationId xmlns:a16="http://schemas.microsoft.com/office/drawing/2014/main" id="{B4D1D59A-FCCD-4F6D-984E-FCCFF67676A0}"/>
              </a:ext>
            </a:extLst>
          </p:cNvPr>
          <p:cNvSpPr/>
          <p:nvPr/>
        </p:nvSpPr>
        <p:spPr>
          <a:xfrm>
            <a:off x="4574322" y="2636554"/>
            <a:ext cx="1353410" cy="50792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Менеджер сеансов </a:t>
            </a:r>
          </a:p>
        </p:txBody>
      </p:sp>
      <p:cxnSp>
        <p:nvCxnSpPr>
          <p:cNvPr id="2048" name="Прямая со стрелкой 2047">
            <a:extLst>
              <a:ext uri="{FF2B5EF4-FFF2-40B4-BE49-F238E27FC236}">
                <a16:creationId xmlns:a16="http://schemas.microsoft.com/office/drawing/2014/main" id="{ACB1E0C1-D389-4735-83C0-777C34043B42}"/>
              </a:ext>
            </a:extLst>
          </p:cNvPr>
          <p:cNvCxnSpPr/>
          <p:nvPr/>
        </p:nvCxnSpPr>
        <p:spPr>
          <a:xfrm>
            <a:off x="5231338" y="3159901"/>
            <a:ext cx="743566" cy="140007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8">
            <p14:nvContentPartPr>
              <p14:cNvPr id="6" name="Рукописный ввод 5">
                <a:extLst>
                  <a:ext uri="{FF2B5EF4-FFF2-40B4-BE49-F238E27FC236}">
                    <a16:creationId xmlns:a16="http://schemas.microsoft.com/office/drawing/2014/main" id="{78F4D68E-D482-4AED-A0A3-41BC395B5813}"/>
                  </a:ext>
                </a:extLst>
              </p14:cNvPr>
              <p14:cNvContentPartPr/>
              <p14:nvPr/>
            </p14:nvContentPartPr>
            <p14:xfrm>
              <a:off x="4108320" y="1860480"/>
              <a:ext cx="2083320" cy="1492560"/>
            </p14:xfrm>
          </p:contentPart>
        </mc:Choice>
        <mc:Fallback>
          <p:pic>
            <p:nvPicPr>
              <p:cNvPr id="6" name="Рукописный ввод 5">
                <a:extLst>
                  <a:ext uri="{FF2B5EF4-FFF2-40B4-BE49-F238E27FC236}">
                    <a16:creationId xmlns:a16="http://schemas.microsoft.com/office/drawing/2014/main" id="{78F4D68E-D482-4AED-A0A3-41BC395B5813}"/>
                  </a:ext>
                </a:extLst>
              </p:cNvPr>
              <p:cNvPicPr/>
              <p:nvPr/>
            </p:nvPicPr>
            <p:blipFill>
              <a:blip r:embed="rId9"/>
              <a:stretch>
                <a:fillRect/>
              </a:stretch>
            </p:blipFill>
            <p:spPr>
              <a:xfrm>
                <a:off x="4092480" y="1797120"/>
                <a:ext cx="2114640" cy="1619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Рукописный ввод 6">
                <a:extLst>
                  <a:ext uri="{FF2B5EF4-FFF2-40B4-BE49-F238E27FC236}">
                    <a16:creationId xmlns:a16="http://schemas.microsoft.com/office/drawing/2014/main" id="{0C8DD553-0223-4035-AD7C-C3E8C6D31F67}"/>
                  </a:ext>
                </a:extLst>
              </p14:cNvPr>
              <p14:cNvContentPartPr/>
              <p14:nvPr/>
            </p14:nvContentPartPr>
            <p14:xfrm>
              <a:off x="6991200" y="3168720"/>
              <a:ext cx="2089800" cy="1238400"/>
            </p14:xfrm>
          </p:contentPart>
        </mc:Choice>
        <mc:Fallback>
          <p:pic>
            <p:nvPicPr>
              <p:cNvPr id="7" name="Рукописный ввод 6">
                <a:extLst>
                  <a:ext uri="{FF2B5EF4-FFF2-40B4-BE49-F238E27FC236}">
                    <a16:creationId xmlns:a16="http://schemas.microsoft.com/office/drawing/2014/main" id="{0C8DD553-0223-4035-AD7C-C3E8C6D31F67}"/>
                  </a:ext>
                </a:extLst>
              </p:cNvPr>
              <p:cNvPicPr/>
              <p:nvPr/>
            </p:nvPicPr>
            <p:blipFill>
              <a:blip r:embed="rId11"/>
              <a:stretch>
                <a:fillRect/>
              </a:stretch>
            </p:blipFill>
            <p:spPr>
              <a:xfrm>
                <a:off x="6975360" y="3105360"/>
                <a:ext cx="2121120" cy="1365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 name="Рукописный ввод 17">
                <a:extLst>
                  <a:ext uri="{FF2B5EF4-FFF2-40B4-BE49-F238E27FC236}">
                    <a16:creationId xmlns:a16="http://schemas.microsoft.com/office/drawing/2014/main" id="{6D972CD2-A067-4D9E-9D60-69E7031D4314}"/>
                  </a:ext>
                </a:extLst>
              </p14:cNvPr>
              <p14:cNvContentPartPr/>
              <p14:nvPr/>
            </p14:nvContentPartPr>
            <p14:xfrm>
              <a:off x="4191120" y="1898640"/>
              <a:ext cx="514440" cy="622800"/>
            </p14:xfrm>
          </p:contentPart>
        </mc:Choice>
        <mc:Fallback>
          <p:pic>
            <p:nvPicPr>
              <p:cNvPr id="18" name="Рукописный ввод 17">
                <a:extLst>
                  <a:ext uri="{FF2B5EF4-FFF2-40B4-BE49-F238E27FC236}">
                    <a16:creationId xmlns:a16="http://schemas.microsoft.com/office/drawing/2014/main" id="{6D972CD2-A067-4D9E-9D60-69E7031D4314}"/>
                  </a:ext>
                </a:extLst>
              </p:cNvPr>
              <p:cNvPicPr/>
              <p:nvPr/>
            </p:nvPicPr>
            <p:blipFill>
              <a:blip r:embed="rId13"/>
              <a:stretch>
                <a:fillRect/>
              </a:stretch>
            </p:blipFill>
            <p:spPr>
              <a:xfrm>
                <a:off x="4175280" y="1835280"/>
                <a:ext cx="545760" cy="749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2" name="Рукописный ввод 21">
                <a:extLst>
                  <a:ext uri="{FF2B5EF4-FFF2-40B4-BE49-F238E27FC236}">
                    <a16:creationId xmlns:a16="http://schemas.microsoft.com/office/drawing/2014/main" id="{2F4F6D5F-7B4A-4106-A9A6-F326573EA644}"/>
                  </a:ext>
                </a:extLst>
              </p14:cNvPr>
              <p14:cNvContentPartPr/>
              <p14:nvPr/>
            </p14:nvContentPartPr>
            <p14:xfrm>
              <a:off x="8153280" y="2095560"/>
              <a:ext cx="1365840" cy="1403640"/>
            </p14:xfrm>
          </p:contentPart>
        </mc:Choice>
        <mc:Fallback>
          <p:pic>
            <p:nvPicPr>
              <p:cNvPr id="22" name="Рукописный ввод 21">
                <a:extLst>
                  <a:ext uri="{FF2B5EF4-FFF2-40B4-BE49-F238E27FC236}">
                    <a16:creationId xmlns:a16="http://schemas.microsoft.com/office/drawing/2014/main" id="{2F4F6D5F-7B4A-4106-A9A6-F326573EA644}"/>
                  </a:ext>
                </a:extLst>
              </p:cNvPr>
              <p:cNvPicPr/>
              <p:nvPr/>
            </p:nvPicPr>
            <p:blipFill>
              <a:blip r:embed="rId15"/>
              <a:stretch>
                <a:fillRect/>
              </a:stretch>
            </p:blipFill>
            <p:spPr>
              <a:xfrm>
                <a:off x="8137440" y="2032200"/>
                <a:ext cx="1397160" cy="1530360"/>
              </a:xfrm>
              <a:prstGeom prst="rect">
                <a:avLst/>
              </a:prstGeom>
            </p:spPr>
          </p:pic>
        </mc:Fallback>
      </mc:AlternateContent>
    </p:spTree>
    <p:extLst>
      <p:ext uri="{BB962C8B-B14F-4D97-AF65-F5344CB8AC3E}">
        <p14:creationId xmlns:p14="http://schemas.microsoft.com/office/powerpoint/2010/main" val="3410968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833852" y="0"/>
            <a:ext cx="10464553" cy="6858000"/>
          </a:xfrm>
          <a:prstGeom prst="rect">
            <a:avLst/>
          </a:prstGeom>
        </p:spPr>
      </p:pic>
      <p:sp>
        <p:nvSpPr>
          <p:cNvPr id="2" name="Номер слайда 1"/>
          <p:cNvSpPr>
            <a:spLocks noGrp="1"/>
          </p:cNvSpPr>
          <p:nvPr>
            <p:ph type="sldNum" sz="quarter" idx="12"/>
          </p:nvPr>
        </p:nvSpPr>
        <p:spPr/>
        <p:txBody>
          <a:bodyPr/>
          <a:lstStyle/>
          <a:p>
            <a:fld id="{90A79164-CC0D-48E6-A328-E8EB2F3E2667}" type="slidenum">
              <a:rPr lang="ru-RU" smtClean="0"/>
              <a:t>8</a:t>
            </a:fld>
            <a:endParaRPr lang="ru-RU"/>
          </a:p>
        </p:txBody>
      </p:sp>
      <mc:AlternateContent xmlns:mc="http://schemas.openxmlformats.org/markup-compatibility/2006">
        <mc:Choice xmlns:p14="http://schemas.microsoft.com/office/powerpoint/2010/main" Requires="p14">
          <p:contentPart p14:bwMode="auto" r:id="rId3">
            <p14:nvContentPartPr>
              <p14:cNvPr id="3" name="Рукописный ввод 2">
                <a:extLst>
                  <a:ext uri="{FF2B5EF4-FFF2-40B4-BE49-F238E27FC236}">
                    <a16:creationId xmlns:a16="http://schemas.microsoft.com/office/drawing/2014/main" id="{DA9A5F14-B7F4-4840-8999-F236E01B4B7E}"/>
                  </a:ext>
                </a:extLst>
              </p14:cNvPr>
              <p14:cNvContentPartPr/>
              <p14:nvPr/>
            </p14:nvContentPartPr>
            <p14:xfrm>
              <a:off x="6261120" y="1054080"/>
              <a:ext cx="2337120" cy="184680"/>
            </p14:xfrm>
          </p:contentPart>
        </mc:Choice>
        <mc:Fallback>
          <p:pic>
            <p:nvPicPr>
              <p:cNvPr id="3" name="Рукописный ввод 2">
                <a:extLst>
                  <a:ext uri="{FF2B5EF4-FFF2-40B4-BE49-F238E27FC236}">
                    <a16:creationId xmlns:a16="http://schemas.microsoft.com/office/drawing/2014/main" id="{DA9A5F14-B7F4-4840-8999-F236E01B4B7E}"/>
                  </a:ext>
                </a:extLst>
              </p:cNvPr>
              <p:cNvPicPr/>
              <p:nvPr/>
            </p:nvPicPr>
            <p:blipFill>
              <a:blip r:embed="rId4"/>
              <a:stretch>
                <a:fillRect/>
              </a:stretch>
            </p:blipFill>
            <p:spPr>
              <a:xfrm>
                <a:off x="6245280" y="990720"/>
                <a:ext cx="236844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Рукописный ввод 4">
                <a:extLst>
                  <a:ext uri="{FF2B5EF4-FFF2-40B4-BE49-F238E27FC236}">
                    <a16:creationId xmlns:a16="http://schemas.microsoft.com/office/drawing/2014/main" id="{8D658AD5-6A44-46B3-8F69-3F70E978A4CB}"/>
                  </a:ext>
                </a:extLst>
              </p14:cNvPr>
              <p14:cNvContentPartPr/>
              <p14:nvPr/>
            </p14:nvContentPartPr>
            <p14:xfrm>
              <a:off x="2774880" y="851040"/>
              <a:ext cx="927360" cy="57240"/>
            </p14:xfrm>
          </p:contentPart>
        </mc:Choice>
        <mc:Fallback>
          <p:pic>
            <p:nvPicPr>
              <p:cNvPr id="5" name="Рукописный ввод 4">
                <a:extLst>
                  <a:ext uri="{FF2B5EF4-FFF2-40B4-BE49-F238E27FC236}">
                    <a16:creationId xmlns:a16="http://schemas.microsoft.com/office/drawing/2014/main" id="{8D658AD5-6A44-46B3-8F69-3F70E978A4CB}"/>
                  </a:ext>
                </a:extLst>
              </p:cNvPr>
              <p:cNvPicPr/>
              <p:nvPr/>
            </p:nvPicPr>
            <p:blipFill>
              <a:blip r:embed="rId6"/>
              <a:stretch>
                <a:fillRect/>
              </a:stretch>
            </p:blipFill>
            <p:spPr>
              <a:xfrm>
                <a:off x="2759040" y="787680"/>
                <a:ext cx="95868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Рукописный ввод 5">
                <a:extLst>
                  <a:ext uri="{FF2B5EF4-FFF2-40B4-BE49-F238E27FC236}">
                    <a16:creationId xmlns:a16="http://schemas.microsoft.com/office/drawing/2014/main" id="{211B186B-75E9-4C8F-8668-A50DD7F05174}"/>
                  </a:ext>
                </a:extLst>
              </p14:cNvPr>
              <p14:cNvContentPartPr/>
              <p14:nvPr/>
            </p14:nvContentPartPr>
            <p14:xfrm>
              <a:off x="1085760" y="2013120"/>
              <a:ext cx="654480" cy="19080"/>
            </p14:xfrm>
          </p:contentPart>
        </mc:Choice>
        <mc:Fallback>
          <p:pic>
            <p:nvPicPr>
              <p:cNvPr id="6" name="Рукописный ввод 5">
                <a:extLst>
                  <a:ext uri="{FF2B5EF4-FFF2-40B4-BE49-F238E27FC236}">
                    <a16:creationId xmlns:a16="http://schemas.microsoft.com/office/drawing/2014/main" id="{211B186B-75E9-4C8F-8668-A50DD7F05174}"/>
                  </a:ext>
                </a:extLst>
              </p:cNvPr>
              <p:cNvPicPr/>
              <p:nvPr/>
            </p:nvPicPr>
            <p:blipFill>
              <a:blip r:embed="rId8"/>
              <a:stretch>
                <a:fillRect/>
              </a:stretch>
            </p:blipFill>
            <p:spPr>
              <a:xfrm>
                <a:off x="1069920" y="1949760"/>
                <a:ext cx="68580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Рукописный ввод 6">
                <a:extLst>
                  <a:ext uri="{FF2B5EF4-FFF2-40B4-BE49-F238E27FC236}">
                    <a16:creationId xmlns:a16="http://schemas.microsoft.com/office/drawing/2014/main" id="{F4F56BAE-62BD-4906-B4E7-7BD1CA2D9A03}"/>
                  </a:ext>
                </a:extLst>
              </p14:cNvPr>
              <p14:cNvContentPartPr/>
              <p14:nvPr/>
            </p14:nvContentPartPr>
            <p14:xfrm>
              <a:off x="10115640" y="3124080"/>
              <a:ext cx="1333800" cy="57600"/>
            </p14:xfrm>
          </p:contentPart>
        </mc:Choice>
        <mc:Fallback>
          <p:pic>
            <p:nvPicPr>
              <p:cNvPr id="7" name="Рукописный ввод 6">
                <a:extLst>
                  <a:ext uri="{FF2B5EF4-FFF2-40B4-BE49-F238E27FC236}">
                    <a16:creationId xmlns:a16="http://schemas.microsoft.com/office/drawing/2014/main" id="{F4F56BAE-62BD-4906-B4E7-7BD1CA2D9A03}"/>
                  </a:ext>
                </a:extLst>
              </p:cNvPr>
              <p:cNvPicPr/>
              <p:nvPr/>
            </p:nvPicPr>
            <p:blipFill>
              <a:blip r:embed="rId10"/>
              <a:stretch>
                <a:fillRect/>
              </a:stretch>
            </p:blipFill>
            <p:spPr>
              <a:xfrm>
                <a:off x="10099800" y="3060720"/>
                <a:ext cx="136512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Рукописный ввод 7">
                <a:extLst>
                  <a:ext uri="{FF2B5EF4-FFF2-40B4-BE49-F238E27FC236}">
                    <a16:creationId xmlns:a16="http://schemas.microsoft.com/office/drawing/2014/main" id="{6DB43913-0DAB-4552-87C6-54ED5013B053}"/>
                  </a:ext>
                </a:extLst>
              </p14:cNvPr>
              <p14:cNvContentPartPr/>
              <p14:nvPr/>
            </p14:nvContentPartPr>
            <p14:xfrm>
              <a:off x="10020240" y="870120"/>
              <a:ext cx="870480" cy="140040"/>
            </p14:xfrm>
          </p:contentPart>
        </mc:Choice>
        <mc:Fallback>
          <p:pic>
            <p:nvPicPr>
              <p:cNvPr id="8" name="Рукописный ввод 7">
                <a:extLst>
                  <a:ext uri="{FF2B5EF4-FFF2-40B4-BE49-F238E27FC236}">
                    <a16:creationId xmlns:a16="http://schemas.microsoft.com/office/drawing/2014/main" id="{6DB43913-0DAB-4552-87C6-54ED5013B053}"/>
                  </a:ext>
                </a:extLst>
              </p:cNvPr>
              <p:cNvPicPr/>
              <p:nvPr/>
            </p:nvPicPr>
            <p:blipFill>
              <a:blip r:embed="rId12"/>
              <a:stretch>
                <a:fillRect/>
              </a:stretch>
            </p:blipFill>
            <p:spPr>
              <a:xfrm>
                <a:off x="10004400" y="806760"/>
                <a:ext cx="90180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Рукописный ввод 8">
                <a:extLst>
                  <a:ext uri="{FF2B5EF4-FFF2-40B4-BE49-F238E27FC236}">
                    <a16:creationId xmlns:a16="http://schemas.microsoft.com/office/drawing/2014/main" id="{D8D288A7-7B93-4D37-97A1-7FD4021417CE}"/>
                  </a:ext>
                </a:extLst>
              </p14:cNvPr>
              <p14:cNvContentPartPr/>
              <p14:nvPr/>
            </p14:nvContentPartPr>
            <p14:xfrm>
              <a:off x="6261120" y="5308560"/>
              <a:ext cx="1263960" cy="63720"/>
            </p14:xfrm>
          </p:contentPart>
        </mc:Choice>
        <mc:Fallback>
          <p:pic>
            <p:nvPicPr>
              <p:cNvPr id="9" name="Рукописный ввод 8">
                <a:extLst>
                  <a:ext uri="{FF2B5EF4-FFF2-40B4-BE49-F238E27FC236}">
                    <a16:creationId xmlns:a16="http://schemas.microsoft.com/office/drawing/2014/main" id="{D8D288A7-7B93-4D37-97A1-7FD4021417CE}"/>
                  </a:ext>
                </a:extLst>
              </p:cNvPr>
              <p:cNvPicPr/>
              <p:nvPr/>
            </p:nvPicPr>
            <p:blipFill>
              <a:blip r:embed="rId14"/>
              <a:stretch>
                <a:fillRect/>
              </a:stretch>
            </p:blipFill>
            <p:spPr>
              <a:xfrm>
                <a:off x="6245280" y="5245200"/>
                <a:ext cx="1295280" cy="190440"/>
              </a:xfrm>
              <a:prstGeom prst="rect">
                <a:avLst/>
              </a:prstGeom>
            </p:spPr>
          </p:pic>
        </mc:Fallback>
      </mc:AlternateContent>
    </p:spTree>
    <p:extLst>
      <p:ext uri="{BB962C8B-B14F-4D97-AF65-F5344CB8AC3E}">
        <p14:creationId xmlns:p14="http://schemas.microsoft.com/office/powerpoint/2010/main" val="601610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222271" y="0"/>
            <a:ext cx="11969729" cy="6641432"/>
          </a:xfrm>
          <a:prstGeom prst="rect">
            <a:avLst/>
          </a:prstGeom>
        </p:spPr>
      </p:pic>
      <p:sp>
        <p:nvSpPr>
          <p:cNvPr id="2" name="Номер слайда 1"/>
          <p:cNvSpPr>
            <a:spLocks noGrp="1"/>
          </p:cNvSpPr>
          <p:nvPr>
            <p:ph type="sldNum" sz="quarter" idx="12"/>
          </p:nvPr>
        </p:nvSpPr>
        <p:spPr/>
        <p:txBody>
          <a:bodyPr/>
          <a:lstStyle/>
          <a:p>
            <a:fld id="{90A79164-CC0D-48E6-A328-E8EB2F3E2667}" type="slidenum">
              <a:rPr lang="ru-RU" smtClean="0"/>
              <a:t>9</a:t>
            </a:fld>
            <a:endParaRPr lang="ru-RU"/>
          </a:p>
        </p:txBody>
      </p:sp>
      <mc:AlternateContent xmlns:mc="http://schemas.openxmlformats.org/markup-compatibility/2006">
        <mc:Choice xmlns:p14="http://schemas.microsoft.com/office/powerpoint/2010/main" Requires="p14">
          <p:contentPart p14:bwMode="auto" r:id="rId3">
            <p14:nvContentPartPr>
              <p14:cNvPr id="5" name="Рукописный ввод 4">
                <a:extLst>
                  <a:ext uri="{FF2B5EF4-FFF2-40B4-BE49-F238E27FC236}">
                    <a16:creationId xmlns:a16="http://schemas.microsoft.com/office/drawing/2014/main" id="{C4D6764C-3539-466F-A077-92DAF2DBBAA2}"/>
                  </a:ext>
                </a:extLst>
              </p14:cNvPr>
              <p14:cNvContentPartPr/>
              <p14:nvPr/>
            </p14:nvContentPartPr>
            <p14:xfrm>
              <a:off x="8547120" y="1187280"/>
              <a:ext cx="1454400" cy="146520"/>
            </p14:xfrm>
          </p:contentPart>
        </mc:Choice>
        <mc:Fallback>
          <p:pic>
            <p:nvPicPr>
              <p:cNvPr id="5" name="Рукописный ввод 4">
                <a:extLst>
                  <a:ext uri="{FF2B5EF4-FFF2-40B4-BE49-F238E27FC236}">
                    <a16:creationId xmlns:a16="http://schemas.microsoft.com/office/drawing/2014/main" id="{C4D6764C-3539-466F-A077-92DAF2DBBAA2}"/>
                  </a:ext>
                </a:extLst>
              </p:cNvPr>
              <p:cNvPicPr/>
              <p:nvPr/>
            </p:nvPicPr>
            <p:blipFill>
              <a:blip r:embed="rId4"/>
              <a:stretch>
                <a:fillRect/>
              </a:stretch>
            </p:blipFill>
            <p:spPr>
              <a:xfrm>
                <a:off x="8531280" y="1123920"/>
                <a:ext cx="148572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Рукописный ввод 5">
                <a:extLst>
                  <a:ext uri="{FF2B5EF4-FFF2-40B4-BE49-F238E27FC236}">
                    <a16:creationId xmlns:a16="http://schemas.microsoft.com/office/drawing/2014/main" id="{C229753C-739D-43F8-B312-6C39389F164B}"/>
                  </a:ext>
                </a:extLst>
              </p14:cNvPr>
              <p14:cNvContentPartPr/>
              <p14:nvPr/>
            </p14:nvContentPartPr>
            <p14:xfrm>
              <a:off x="6718320" y="2355840"/>
              <a:ext cx="800280" cy="95760"/>
            </p14:xfrm>
          </p:contentPart>
        </mc:Choice>
        <mc:Fallback>
          <p:pic>
            <p:nvPicPr>
              <p:cNvPr id="6" name="Рукописный ввод 5">
                <a:extLst>
                  <a:ext uri="{FF2B5EF4-FFF2-40B4-BE49-F238E27FC236}">
                    <a16:creationId xmlns:a16="http://schemas.microsoft.com/office/drawing/2014/main" id="{C229753C-739D-43F8-B312-6C39389F164B}"/>
                  </a:ext>
                </a:extLst>
              </p:cNvPr>
              <p:cNvPicPr/>
              <p:nvPr/>
            </p:nvPicPr>
            <p:blipFill>
              <a:blip r:embed="rId6"/>
              <a:stretch>
                <a:fillRect/>
              </a:stretch>
            </p:blipFill>
            <p:spPr>
              <a:xfrm>
                <a:off x="6702480" y="2292480"/>
                <a:ext cx="83160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Рукописный ввод 6">
                <a:extLst>
                  <a:ext uri="{FF2B5EF4-FFF2-40B4-BE49-F238E27FC236}">
                    <a16:creationId xmlns:a16="http://schemas.microsoft.com/office/drawing/2014/main" id="{B9C39836-DB94-486F-942F-E352EB12D3B1}"/>
                  </a:ext>
                </a:extLst>
              </p14:cNvPr>
              <p14:cNvContentPartPr/>
              <p14:nvPr/>
            </p14:nvContentPartPr>
            <p14:xfrm>
              <a:off x="8813880" y="2311560"/>
              <a:ext cx="1003680" cy="196920"/>
            </p14:xfrm>
          </p:contentPart>
        </mc:Choice>
        <mc:Fallback>
          <p:pic>
            <p:nvPicPr>
              <p:cNvPr id="7" name="Рукописный ввод 6">
                <a:extLst>
                  <a:ext uri="{FF2B5EF4-FFF2-40B4-BE49-F238E27FC236}">
                    <a16:creationId xmlns:a16="http://schemas.microsoft.com/office/drawing/2014/main" id="{B9C39836-DB94-486F-942F-E352EB12D3B1}"/>
                  </a:ext>
                </a:extLst>
              </p:cNvPr>
              <p:cNvPicPr/>
              <p:nvPr/>
            </p:nvPicPr>
            <p:blipFill>
              <a:blip r:embed="rId8"/>
              <a:stretch>
                <a:fillRect/>
              </a:stretch>
            </p:blipFill>
            <p:spPr>
              <a:xfrm>
                <a:off x="8798040" y="2248200"/>
                <a:ext cx="103500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Рукописный ввод 7">
                <a:extLst>
                  <a:ext uri="{FF2B5EF4-FFF2-40B4-BE49-F238E27FC236}">
                    <a16:creationId xmlns:a16="http://schemas.microsoft.com/office/drawing/2014/main" id="{E676DB47-F164-4745-9B25-746DAC37CF9C}"/>
                  </a:ext>
                </a:extLst>
              </p14:cNvPr>
              <p14:cNvContentPartPr/>
              <p14:nvPr/>
            </p14:nvContentPartPr>
            <p14:xfrm>
              <a:off x="514440" y="6458040"/>
              <a:ext cx="717840" cy="76320"/>
            </p14:xfrm>
          </p:contentPart>
        </mc:Choice>
        <mc:Fallback>
          <p:pic>
            <p:nvPicPr>
              <p:cNvPr id="8" name="Рукописный ввод 7">
                <a:extLst>
                  <a:ext uri="{FF2B5EF4-FFF2-40B4-BE49-F238E27FC236}">
                    <a16:creationId xmlns:a16="http://schemas.microsoft.com/office/drawing/2014/main" id="{E676DB47-F164-4745-9B25-746DAC37CF9C}"/>
                  </a:ext>
                </a:extLst>
              </p:cNvPr>
              <p:cNvPicPr/>
              <p:nvPr/>
            </p:nvPicPr>
            <p:blipFill>
              <a:blip r:embed="rId10"/>
              <a:stretch>
                <a:fillRect/>
              </a:stretch>
            </p:blipFill>
            <p:spPr>
              <a:xfrm>
                <a:off x="498600" y="6394680"/>
                <a:ext cx="74916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Рукописный ввод 8">
                <a:extLst>
                  <a:ext uri="{FF2B5EF4-FFF2-40B4-BE49-F238E27FC236}">
                    <a16:creationId xmlns:a16="http://schemas.microsoft.com/office/drawing/2014/main" id="{5DAC281E-F194-4B08-A674-0010C316B3C9}"/>
                  </a:ext>
                </a:extLst>
              </p14:cNvPr>
              <p14:cNvContentPartPr/>
              <p14:nvPr/>
            </p14:nvContentPartPr>
            <p14:xfrm>
              <a:off x="6381720" y="6502320"/>
              <a:ext cx="1003680" cy="32040"/>
            </p14:xfrm>
          </p:contentPart>
        </mc:Choice>
        <mc:Fallback>
          <p:pic>
            <p:nvPicPr>
              <p:cNvPr id="9" name="Рукописный ввод 8">
                <a:extLst>
                  <a:ext uri="{FF2B5EF4-FFF2-40B4-BE49-F238E27FC236}">
                    <a16:creationId xmlns:a16="http://schemas.microsoft.com/office/drawing/2014/main" id="{5DAC281E-F194-4B08-A674-0010C316B3C9}"/>
                  </a:ext>
                </a:extLst>
              </p:cNvPr>
              <p:cNvPicPr/>
              <p:nvPr/>
            </p:nvPicPr>
            <p:blipFill>
              <a:blip r:embed="rId12"/>
              <a:stretch>
                <a:fillRect/>
              </a:stretch>
            </p:blipFill>
            <p:spPr>
              <a:xfrm>
                <a:off x="6365880" y="6438960"/>
                <a:ext cx="1035000" cy="158760"/>
              </a:xfrm>
              <a:prstGeom prst="rect">
                <a:avLst/>
              </a:prstGeom>
            </p:spPr>
          </p:pic>
        </mc:Fallback>
      </mc:AlternateContent>
    </p:spTree>
    <p:extLst>
      <p:ext uri="{BB962C8B-B14F-4D97-AF65-F5344CB8AC3E}">
        <p14:creationId xmlns:p14="http://schemas.microsoft.com/office/powerpoint/2010/main" val="3843808683"/>
      </p:ext>
    </p:extLst>
  </p:cSld>
  <p:clrMapOvr>
    <a:masterClrMapping/>
  </p:clrMapOvr>
</p:sld>
</file>

<file path=ppt/theme/theme1.xml><?xml version="1.0" encoding="utf-8"?>
<a:theme xmlns:a="http://schemas.openxmlformats.org/drawingml/2006/main" name="Office Them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1368</TotalTime>
  <Words>4183</Words>
  <Application>Microsoft Office PowerPoint</Application>
  <PresentationFormat>Широкоэкранный</PresentationFormat>
  <Paragraphs>334</Paragraphs>
  <Slides>50</Slides>
  <Notes>15</Notes>
  <HiddenSlides>0</HiddenSlides>
  <MMClips>0</MMClips>
  <ScaleCrop>false</ScaleCrop>
  <HeadingPairs>
    <vt:vector size="8" baseType="variant">
      <vt:variant>
        <vt:lpstr>Использованные шрифты</vt:lpstr>
      </vt:variant>
      <vt:variant>
        <vt:i4>6</vt:i4>
      </vt:variant>
      <vt:variant>
        <vt:lpstr>Тема</vt:lpstr>
      </vt:variant>
      <vt:variant>
        <vt:i4>1</vt:i4>
      </vt:variant>
      <vt:variant>
        <vt:lpstr>Внедренные серверы OLE</vt:lpstr>
      </vt:variant>
      <vt:variant>
        <vt:i4>1</vt:i4>
      </vt:variant>
      <vt:variant>
        <vt:lpstr>Заголовки слайдов</vt:lpstr>
      </vt:variant>
      <vt:variant>
        <vt:i4>50</vt:i4>
      </vt:variant>
    </vt:vector>
  </HeadingPairs>
  <TitlesOfParts>
    <vt:vector size="58" baseType="lpstr">
      <vt:lpstr>Arial</vt:lpstr>
      <vt:lpstr>Calibri</vt:lpstr>
      <vt:lpstr>Calibri Light</vt:lpstr>
      <vt:lpstr>Tahoma</vt:lpstr>
      <vt:lpstr>Times New Roman</vt:lpstr>
      <vt:lpstr>Verdana</vt:lpstr>
      <vt:lpstr>Office Theme</vt:lpstr>
      <vt:lpstr>Документ Microsoft Word</vt:lpstr>
      <vt:lpstr>Разработка мессенджера на основе сервисов Google</vt:lpstr>
      <vt:lpstr>Презентация PowerPoint</vt:lpstr>
      <vt:lpstr>Презентация PowerPoint</vt:lpstr>
      <vt:lpstr>Презентация PowerPoint</vt:lpstr>
      <vt:lpstr>Презентация PowerPoint</vt:lpstr>
      <vt:lpstr>Презентация PowerPoint</vt:lpstr>
      <vt:lpstr>Архитектура XMPP</vt:lpstr>
      <vt:lpstr>Презентация PowerPoint</vt:lpstr>
      <vt:lpstr>Презентация PowerPoint</vt:lpstr>
      <vt:lpstr>Google Sheets</vt:lpstr>
      <vt:lpstr>Google Sheets — это онлайн-сервис, который позволяет создавать и форматировать электронные таблицы.</vt:lpstr>
      <vt:lpstr>Презентация PowerPoint</vt:lpstr>
      <vt:lpstr>Google Sites</vt:lpstr>
      <vt:lpstr>Презентация PowerPoint</vt:lpstr>
      <vt:lpstr>Презентация PowerPoint</vt:lpstr>
      <vt:lpstr>Visual Studio Code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     =        +  +</vt:lpstr>
      <vt:lpstr>Презентация PowerPoint</vt:lpstr>
      <vt:lpstr>Основы Flutter: Scaffold </vt:lpstr>
      <vt:lpstr>AppBar (Toolbar) </vt:lpstr>
      <vt:lpstr>Презентация PowerPoint</vt:lpstr>
      <vt:lpstr>Android приложение</vt:lpstr>
      <vt:lpstr>Полный исходный код и материалы скачать можно здесь:</vt:lpstr>
      <vt:lpstr>Презентация PowerPoint</vt:lpstr>
      <vt:lpstr>Презентация PowerPoint</vt:lpstr>
      <vt:lpstr>Презентация PowerPoint</vt:lpstr>
      <vt:lpstr>Презентация PowerPoint</vt:lpstr>
      <vt:lpstr>Презентация PowerPoint</vt:lpstr>
      <vt:lpstr>Особенности взлома</vt:lpstr>
      <vt:lpstr>Презентация PowerPoint</vt:lpstr>
      <vt:lpstr>Сквозное шифрование переписок</vt:lpstr>
      <vt:lpstr>Сквозное шифрование переписок</vt:lpstr>
      <vt:lpstr>Основные способы читать чужие сообщения в Ватсап, Вайбер и Телеграм</vt:lpstr>
      <vt:lpstr>Презентация PowerPoint</vt:lpstr>
      <vt:lpstr>Презентация PowerPoint</vt:lpstr>
      <vt:lpstr>Доп информация</vt:lpstr>
      <vt:lpstr>Перехват токенов </vt:lpstr>
      <vt:lpstr>Ключи и токены вместо логинов и паролей </vt:lpstr>
      <vt:lpstr>Структура токена </vt:lpstr>
      <vt:lpstr>Презентация PowerPoint</vt:lpstr>
      <vt:lpstr>Как работает «взлом»:</vt:lpstr>
      <vt:lpstr>Презентация PowerPoint</vt:lpstr>
      <vt:lpstr>Как получить доступ к ВК аккаунту</vt:lpstr>
      <vt:lpstr>Полный исходный код и материалы скачать можно здесь: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Сайт</dc:title>
  <dc:creator>user</dc:creator>
  <cp:lastModifiedBy>user</cp:lastModifiedBy>
  <cp:revision>81</cp:revision>
  <dcterms:created xsi:type="dcterms:W3CDTF">2020-03-06T08:09:19Z</dcterms:created>
  <dcterms:modified xsi:type="dcterms:W3CDTF">2020-10-26T15:24:47Z</dcterms:modified>
</cp:coreProperties>
</file>